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5"/>
  </p:notesMasterIdLst>
  <p:sldIdLst>
    <p:sldId id="256" r:id="rId2"/>
    <p:sldId id="257" r:id="rId3"/>
    <p:sldId id="325" r:id="rId4"/>
    <p:sldId id="319" r:id="rId5"/>
    <p:sldId id="320" r:id="rId6"/>
    <p:sldId id="321" r:id="rId7"/>
    <p:sldId id="322" r:id="rId8"/>
    <p:sldId id="323" r:id="rId9"/>
    <p:sldId id="326" r:id="rId10"/>
    <p:sldId id="327" r:id="rId11"/>
    <p:sldId id="328" r:id="rId12"/>
    <p:sldId id="329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8" r:id="rId21"/>
    <p:sldId id="337" r:id="rId22"/>
    <p:sldId id="339" r:id="rId23"/>
    <p:sldId id="340" r:id="rId24"/>
    <p:sldId id="341" r:id="rId25"/>
    <p:sldId id="342" r:id="rId26"/>
    <p:sldId id="343" r:id="rId27"/>
    <p:sldId id="344" r:id="rId28"/>
    <p:sldId id="324" r:id="rId29"/>
    <p:sldId id="258" r:id="rId30"/>
    <p:sldId id="259" r:id="rId31"/>
    <p:sldId id="260" r:id="rId32"/>
    <p:sldId id="261" r:id="rId33"/>
    <p:sldId id="262" r:id="rId34"/>
    <p:sldId id="263" r:id="rId35"/>
    <p:sldId id="264" r:id="rId36"/>
    <p:sldId id="265" r:id="rId37"/>
    <p:sldId id="270" r:id="rId38"/>
    <p:sldId id="266" r:id="rId39"/>
    <p:sldId id="267" r:id="rId40"/>
    <p:sldId id="268" r:id="rId41"/>
    <p:sldId id="269" r:id="rId42"/>
    <p:sldId id="271" r:id="rId43"/>
    <p:sldId id="272" r:id="rId44"/>
    <p:sldId id="273" r:id="rId45"/>
    <p:sldId id="274" r:id="rId46"/>
    <p:sldId id="275" r:id="rId47"/>
    <p:sldId id="276" r:id="rId48"/>
    <p:sldId id="277" r:id="rId49"/>
    <p:sldId id="278" r:id="rId50"/>
    <p:sldId id="345" r:id="rId51"/>
    <p:sldId id="282" r:id="rId52"/>
    <p:sldId id="279" r:id="rId53"/>
    <p:sldId id="280" r:id="rId54"/>
    <p:sldId id="281" r:id="rId55"/>
    <p:sldId id="283" r:id="rId56"/>
    <p:sldId id="284" r:id="rId57"/>
    <p:sldId id="285" r:id="rId58"/>
    <p:sldId id="286" r:id="rId59"/>
    <p:sldId id="287" r:id="rId60"/>
    <p:sldId id="289" r:id="rId61"/>
    <p:sldId id="290" r:id="rId62"/>
    <p:sldId id="291" r:id="rId63"/>
    <p:sldId id="348" r:id="rId64"/>
    <p:sldId id="292" r:id="rId65"/>
    <p:sldId id="293" r:id="rId66"/>
    <p:sldId id="288" r:id="rId67"/>
    <p:sldId id="294" r:id="rId68"/>
    <p:sldId id="295" r:id="rId69"/>
    <p:sldId id="346" r:id="rId70"/>
    <p:sldId id="347" r:id="rId71"/>
    <p:sldId id="296" r:id="rId72"/>
    <p:sldId id="297" r:id="rId73"/>
    <p:sldId id="298" r:id="rId74"/>
    <p:sldId id="299" r:id="rId75"/>
    <p:sldId id="300" r:id="rId76"/>
    <p:sldId id="301" r:id="rId77"/>
    <p:sldId id="302" r:id="rId78"/>
    <p:sldId id="303" r:id="rId79"/>
    <p:sldId id="304" r:id="rId80"/>
    <p:sldId id="305" r:id="rId81"/>
    <p:sldId id="306" r:id="rId82"/>
    <p:sldId id="307" r:id="rId83"/>
    <p:sldId id="308" r:id="rId84"/>
    <p:sldId id="309" r:id="rId85"/>
    <p:sldId id="310" r:id="rId86"/>
    <p:sldId id="311" r:id="rId87"/>
    <p:sldId id="312" r:id="rId88"/>
    <p:sldId id="313" r:id="rId89"/>
    <p:sldId id="314" r:id="rId90"/>
    <p:sldId id="315" r:id="rId91"/>
    <p:sldId id="316" r:id="rId92"/>
    <p:sldId id="317" r:id="rId93"/>
    <p:sldId id="318" r:id="rId9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B396D-ED59-4DC2-BDE9-B77CFCD47B42}" type="datetimeFigureOut">
              <a:rPr lang="pl-PL" smtClean="0"/>
              <a:t>06.08.2018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529FE-C519-4FA1-B537-D462743DEF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675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Deifikacja" TargetMode="External"/><Relationship Id="rId13" Type="http://schemas.openxmlformats.org/officeDocument/2006/relationships/hyperlink" Target="https://pl.wikipedia.org/wiki/Proch_czarny" TargetMode="External"/><Relationship Id="rId3" Type="http://schemas.openxmlformats.org/officeDocument/2006/relationships/hyperlink" Target="https://pl.wikipedia.org/wiki/Yin_i_yang" TargetMode="External"/><Relationship Id="rId7" Type="http://schemas.openxmlformats.org/officeDocument/2006/relationships/hyperlink" Target="https://pl.wikipedia.org/wiki/Laozi" TargetMode="External"/><Relationship Id="rId12" Type="http://schemas.openxmlformats.org/officeDocument/2006/relationships/hyperlink" Target="https://pl.wikipedia.org/wiki/Medycyna_chi%C5%84ska" TargetMode="External"/><Relationship Id="rId17" Type="http://schemas.openxmlformats.org/officeDocument/2006/relationships/hyperlink" Target="https://pl.wikipedia.org/wiki/Feng_shui" TargetMode="External"/><Relationship Id="rId2" Type="http://schemas.openxmlformats.org/officeDocument/2006/relationships/slide" Target="../slides/slide69.xml"/><Relationship Id="rId16" Type="http://schemas.openxmlformats.org/officeDocument/2006/relationships/hyperlink" Target="https://pl.wikipedia.org/wiki/Alchemia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pl.wikipedia.org/wiki/666" TargetMode="External"/><Relationship Id="rId11" Type="http://schemas.openxmlformats.org/officeDocument/2006/relationships/hyperlink" Target="https://pl.wikipedia.org/wiki/Wu_xing" TargetMode="External"/><Relationship Id="rId5" Type="http://schemas.openxmlformats.org/officeDocument/2006/relationships/hyperlink" Target="https://pl.wikipedia.org/wiki/440" TargetMode="External"/><Relationship Id="rId15" Type="http://schemas.openxmlformats.org/officeDocument/2006/relationships/hyperlink" Target="https://pl.wikipedia.org/wiki/Yijing" TargetMode="External"/><Relationship Id="rId10" Type="http://schemas.openxmlformats.org/officeDocument/2006/relationships/hyperlink" Target="https://pl.wikipedia.org/wiki/Konfucjusz" TargetMode="External"/><Relationship Id="rId4" Type="http://schemas.openxmlformats.org/officeDocument/2006/relationships/hyperlink" Target="https://pl.wikipedia.org/wiki/Ziemia" TargetMode="External"/><Relationship Id="rId9" Type="http://schemas.openxmlformats.org/officeDocument/2006/relationships/hyperlink" Target="https://pl.wikipedia.org/wiki/Budda_Siakjamuni" TargetMode="External"/><Relationship Id="rId14" Type="http://schemas.openxmlformats.org/officeDocument/2006/relationships/hyperlink" Target="https://pl.wikipedia.org/wiki/IX_wiek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W przypadku chłopca rozdźwięk m </a:t>
            </a:r>
            <a:r>
              <a:rPr lang="pl-PL" dirty="0" err="1" smtClean="0"/>
              <a:t>iędzy</a:t>
            </a:r>
            <a:r>
              <a:rPr lang="pl-PL" dirty="0" smtClean="0"/>
              <a:t> fizycznym i em </a:t>
            </a:r>
            <a:r>
              <a:rPr lang="pl-PL" dirty="0" err="1" smtClean="0"/>
              <a:t>ocjonalnym</a:t>
            </a:r>
            <a:r>
              <a:rPr lang="pl-PL" dirty="0" smtClean="0"/>
              <a:t> aspektem seksualności </a:t>
            </a:r>
            <a:r>
              <a:rPr lang="pl-PL" dirty="0" err="1" smtClean="0"/>
              <a:t>pow</a:t>
            </a:r>
            <a:r>
              <a:rPr lang="pl-PL" dirty="0" smtClean="0"/>
              <a:t> </a:t>
            </a:r>
            <a:r>
              <a:rPr lang="pl-PL" dirty="0" err="1" smtClean="0"/>
              <a:t>inien</a:t>
            </a:r>
            <a:r>
              <a:rPr lang="pl-PL" dirty="0" smtClean="0"/>
              <a:t> po przejściu przez czas dorastania zakończyć się zintegrowaniem tych dwóch aspektów w jedną całość.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529FE-C519-4FA1-B537-D462743DEF86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2106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(wydzielają się głów nie hormony żeńskie, a męskie w śladowych ilościach) DHEA</a:t>
            </a:r>
            <a:r>
              <a:rPr lang="pl-PL" baseline="0" dirty="0" smtClean="0"/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529FE-C519-4FA1-B537-D462743DEF86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0567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Jakkolwiek </a:t>
            </a:r>
            <a:r>
              <a:rPr lang="pl-PL" dirty="0" err="1" smtClean="0"/>
              <a:t>wi´kszoÊç</a:t>
            </a:r>
            <a:r>
              <a:rPr lang="pl-PL" dirty="0" smtClean="0"/>
              <a:t> badanych pozytywnie ocenia siebie w roli partnera seksualnego i </a:t>
            </a:r>
            <a:r>
              <a:rPr lang="pl-PL" dirty="0" err="1" smtClean="0"/>
              <a:t>jakoÊç</a:t>
            </a:r>
            <a:r>
              <a:rPr lang="pl-PL" dirty="0" smtClean="0"/>
              <a:t> ˝</a:t>
            </a:r>
            <a:r>
              <a:rPr lang="pl-PL" dirty="0" err="1" smtClean="0"/>
              <a:t>ycia</a:t>
            </a:r>
            <a:r>
              <a:rPr lang="pl-PL" dirty="0" smtClean="0"/>
              <a:t> seksualnego w </a:t>
            </a:r>
            <a:r>
              <a:rPr lang="pl-PL" dirty="0" err="1" smtClean="0"/>
              <a:t>zwiàzku</a:t>
            </a:r>
            <a:r>
              <a:rPr lang="pl-PL" dirty="0" smtClean="0"/>
              <a:t>, dane epidemiologiczne na temat rozpowszechnienia </a:t>
            </a:r>
            <a:r>
              <a:rPr lang="pl-PL" dirty="0" err="1" smtClean="0"/>
              <a:t>zaburzeƒ</a:t>
            </a:r>
            <a:r>
              <a:rPr lang="pl-PL" dirty="0" smtClean="0"/>
              <a:t> seksualnych </a:t>
            </a:r>
            <a:r>
              <a:rPr lang="pl-PL" dirty="0" err="1" smtClean="0"/>
              <a:t>pochodzàce</a:t>
            </a:r>
            <a:r>
              <a:rPr lang="pl-PL" dirty="0" smtClean="0"/>
              <a:t> z tych samych </a:t>
            </a:r>
            <a:r>
              <a:rPr lang="pl-PL" dirty="0" err="1" smtClean="0"/>
              <a:t>badaƒ</a:t>
            </a:r>
            <a:r>
              <a:rPr lang="pl-PL" dirty="0" smtClean="0"/>
              <a:t> nie </a:t>
            </a:r>
            <a:r>
              <a:rPr lang="pl-PL" dirty="0" err="1" smtClean="0"/>
              <a:t>uzasadniajà</a:t>
            </a:r>
            <a:r>
              <a:rPr lang="pl-PL" dirty="0" smtClean="0"/>
              <a:t> takiego optymistycznego obrazu. Z tych samych </a:t>
            </a:r>
            <a:r>
              <a:rPr lang="pl-PL" dirty="0" err="1" smtClean="0"/>
              <a:t>badaƒ</a:t>
            </a:r>
            <a:r>
              <a:rPr lang="pl-PL" dirty="0" smtClean="0"/>
              <a:t> wynika, ˝e </a:t>
            </a:r>
            <a:r>
              <a:rPr lang="pl-PL" dirty="0" err="1" smtClean="0"/>
              <a:t>wi´kszoÊç</a:t>
            </a:r>
            <a:r>
              <a:rPr lang="pl-PL" dirty="0" smtClean="0"/>
              <a:t> respondentów z zaburzeniami seksualnymi nie </a:t>
            </a:r>
            <a:r>
              <a:rPr lang="pl-PL" dirty="0" err="1" smtClean="0"/>
              <a:t>podj</a:t>
            </a:r>
            <a:r>
              <a:rPr lang="pl-PL" dirty="0" smtClean="0"/>
              <a:t>´∏a leczenia u specjalisty. </a:t>
            </a:r>
            <a:r>
              <a:rPr lang="pl-PL" dirty="0" err="1" smtClean="0"/>
              <a:t>WÊród</a:t>
            </a:r>
            <a:r>
              <a:rPr lang="pl-PL" dirty="0" smtClean="0"/>
              <a:t> m´˝</a:t>
            </a:r>
            <a:r>
              <a:rPr lang="pl-PL" dirty="0" err="1" smtClean="0"/>
              <a:t>czyzn</a:t>
            </a:r>
            <a:r>
              <a:rPr lang="pl-PL" dirty="0" smtClean="0"/>
              <a:t> z zaburzeniami erekcji pomocy u specjalisty </a:t>
            </a:r>
            <a:r>
              <a:rPr lang="pl-PL" dirty="0" err="1" smtClean="0"/>
              <a:t>szuka∏o</a:t>
            </a:r>
            <a:r>
              <a:rPr lang="pl-PL" dirty="0" smtClean="0"/>
              <a:t> 8% badanych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529FE-C519-4FA1-B537-D462743DEF86}" type="slidenum">
              <a:rPr lang="pl-PL" smtClean="0"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1558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aoizm</a:t>
            </a:r>
            <a:r>
              <a:rPr lang="pl-PL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religijny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道敎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</a:t>
            </a:r>
            <a:r>
              <a:rPr lang="pl-PL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daojiao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to rdzenna religia powstała przez połączenie filozofii taoistycznej z wierzeniami ludowymi i magicznymi. Głosi m.in. jedność zasad </a:t>
            </a:r>
            <a:r>
              <a:rPr lang="pl-P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Yin i yang"/>
              </a:rPr>
              <a:t>yin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Yin i yang"/>
              </a:rPr>
              <a:t> i </a:t>
            </a:r>
            <a:r>
              <a:rPr lang="pl-P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Yin i yang"/>
              </a:rPr>
              <a:t>yang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których wzajemne dopełnianie się w </a:t>
            </a:r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dao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stanowi podstawę harmonii 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Ziemia"/>
              </a:rPr>
              <a:t>świata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roku 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440"/>
              </a:rPr>
              <a:t>440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taoizm stał się na pewien czas oficjalną religią chińską. W roku 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666"/>
              </a:rPr>
              <a:t>666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pl-P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Laozi"/>
              </a:rPr>
              <a:t>Laozi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został 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Deifikacja"/>
              </a:rPr>
              <a:t>deifikowany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 wyniesiony ponad 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Budda Siakjamuni"/>
              </a:rPr>
              <a:t>Buddę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 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Konfucjusz"/>
              </a:rPr>
              <a:t>Konfucjusza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Później wprowadzono do taoizmu mnóstwo bóstw z wierzeń ludowych, przez co taoizm religijny oddalił się znacznie od swych filozoficznych korzeni.</a:t>
            </a:r>
          </a:p>
          <a:p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Wu xing"/>
              </a:rPr>
              <a:t>Pięć żywiołów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czy też przemian taoizmu to kolejno: woda, drzewo, ogień, ziemia, metal.</a:t>
            </a:r>
          </a:p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 taoizmem religijnym związane są też: 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Medycyna chińska"/>
              </a:rPr>
              <a:t>medycyna chińska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 nauka (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Proch czarny"/>
              </a:rPr>
              <a:t>proch czarny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wynaleziony przez taoistycznego chemika w Chinach w 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4" tooltip="IX wiek"/>
              </a:rPr>
              <a:t>IX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wieku), wewnętrzne style walki, techniki dywinacyjne np. w oparciu o </a:t>
            </a:r>
            <a:r>
              <a:rPr lang="pl-P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 tooltip="Yijing"/>
              </a:rPr>
              <a:t>Yijing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pl-PL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Księgę Przemian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 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 tooltip="Alchemia"/>
              </a:rPr>
              <a:t>alchemia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poszukiwanie sposobów na długowieczność, poszukiwania naturalnej równowagi energetycznej w otoczeniu człowieka </a:t>
            </a:r>
            <a:r>
              <a:rPr lang="pl-PL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 tooltip="Feng shui"/>
              </a:rPr>
              <a:t>feng </a:t>
            </a:r>
            <a:r>
              <a:rPr lang="pl-PL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 tooltip="Feng shui"/>
              </a:rPr>
              <a:t>shui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529FE-C519-4FA1-B537-D462743DEF86}" type="slidenum">
              <a:rPr lang="pl-PL" smtClean="0"/>
              <a:t>69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9044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Problemy życia seksualnego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hab. Beata Pięta, prof. UM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567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Dzieciństwo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Dzieciństwo, obejm </a:t>
            </a:r>
            <a:r>
              <a:rPr lang="pl-PL" dirty="0" err="1"/>
              <a:t>ujące</a:t>
            </a:r>
            <a:r>
              <a:rPr lang="pl-PL" dirty="0"/>
              <a:t> pierwsze 10-12 lat życia człowieka, nie jest czasem jednolitym. </a:t>
            </a:r>
            <a:endParaRPr lang="pl-PL" dirty="0" smtClean="0"/>
          </a:p>
          <a:p>
            <a:r>
              <a:rPr lang="pl-PL" dirty="0"/>
              <a:t>W </a:t>
            </a:r>
            <a:r>
              <a:rPr lang="pl-PL" dirty="0" smtClean="0"/>
              <a:t>dzieciństwie </a:t>
            </a:r>
            <a:r>
              <a:rPr lang="pl-PL" dirty="0"/>
              <a:t>biologiczne, psychologiczne </a:t>
            </a:r>
            <a:r>
              <a:rPr lang="pl-PL" dirty="0" smtClean="0"/>
              <a:t>i społeczne </a:t>
            </a:r>
            <a:r>
              <a:rPr lang="pl-PL" dirty="0"/>
              <a:t>aspekty seksualności </a:t>
            </a:r>
            <a:r>
              <a:rPr lang="pl-PL" dirty="0" smtClean="0"/>
              <a:t>tworzą </a:t>
            </a:r>
            <a:r>
              <a:rPr lang="pl-PL" dirty="0"/>
              <a:t>swoistą </a:t>
            </a:r>
            <a:r>
              <a:rPr lang="pl-PL" dirty="0" smtClean="0"/>
              <a:t>mieszankę </a:t>
            </a:r>
            <a:r>
              <a:rPr lang="pl-PL" dirty="0"/>
              <a:t>wpływów, typową wyłącznie dla tego okresu życia</a:t>
            </a:r>
            <a:r>
              <a:rPr lang="pl-PL" dirty="0" smtClean="0"/>
              <a:t>.</a:t>
            </a:r>
          </a:p>
          <a:p>
            <a:r>
              <a:rPr lang="pl-PL" dirty="0" smtClean="0"/>
              <a:t>Najistotniejsza </a:t>
            </a:r>
            <a:r>
              <a:rPr lang="pl-PL" dirty="0"/>
              <a:t>w dzieciństwie jest swoista cisza </a:t>
            </a:r>
            <a:r>
              <a:rPr lang="pl-PL" dirty="0" smtClean="0"/>
              <a:t>hormonalna</a:t>
            </a:r>
            <a:r>
              <a:rPr lang="pl-PL" dirty="0"/>
              <a:t>, występująca po okresie </a:t>
            </a:r>
            <a:r>
              <a:rPr lang="pl-PL" dirty="0" smtClean="0"/>
              <a:t>formowania </a:t>
            </a:r>
            <a:r>
              <a:rPr lang="pl-PL" dirty="0"/>
              <a:t>i różnicowania się płci w życiu płodowym, </a:t>
            </a:r>
            <a:endParaRPr lang="pl-PL" dirty="0" smtClean="0"/>
          </a:p>
          <a:p>
            <a:r>
              <a:rPr lang="pl-PL" dirty="0" smtClean="0"/>
              <a:t>Zmiany </a:t>
            </a:r>
            <a:r>
              <a:rPr lang="pl-PL" dirty="0"/>
              <a:t>biologiczne, mające w</a:t>
            </a:r>
            <a:r>
              <a:rPr lang="pl-PL" dirty="0" smtClean="0"/>
              <a:t> </a:t>
            </a:r>
            <a:r>
              <a:rPr lang="pl-PL" dirty="0"/>
              <a:t>dzieciństwie charakter głównie </a:t>
            </a:r>
            <a:r>
              <a:rPr lang="pl-PL" dirty="0" smtClean="0"/>
              <a:t>ilościowy (następuje </a:t>
            </a:r>
            <a:r>
              <a:rPr lang="pl-PL" dirty="0"/>
              <a:t>proces w zrostu organizmu), stanowią jednolite tło dla procesów psychologicznych i społecznych, których wzrostowy charakter polega jednocześnie na </a:t>
            </a:r>
            <a:r>
              <a:rPr lang="pl-PL" dirty="0" smtClean="0"/>
              <a:t>zmianach </a:t>
            </a:r>
            <a:r>
              <a:rPr lang="pl-PL" dirty="0"/>
              <a:t>ilościowych i jakościowych.</a:t>
            </a:r>
          </a:p>
        </p:txBody>
      </p:sp>
    </p:spTree>
    <p:extLst>
      <p:ext uri="{BB962C8B-B14F-4D97-AF65-F5344CB8AC3E}">
        <p14:creationId xmlns:p14="http://schemas.microsoft.com/office/powerpoint/2010/main" val="205756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Dzieciństwo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Najwcześniejszy odcinek, określany </a:t>
            </a:r>
            <a:r>
              <a:rPr lang="pl-PL" dirty="0" smtClean="0"/>
              <a:t>jako </a:t>
            </a:r>
            <a:r>
              <a:rPr lang="pl-PL" dirty="0" err="1" smtClean="0">
                <a:solidFill>
                  <a:srgbClr val="FF0000"/>
                </a:solidFill>
              </a:rPr>
              <a:t>preedypalny</a:t>
            </a:r>
            <a:r>
              <a:rPr lang="pl-PL" dirty="0" smtClean="0"/>
              <a:t>, </a:t>
            </a:r>
            <a:r>
              <a:rPr lang="pl-PL" dirty="0"/>
              <a:t>przypada na pierwsze trzy lata życia. </a:t>
            </a:r>
            <a:endParaRPr lang="pl-PL" dirty="0" smtClean="0"/>
          </a:p>
          <a:p>
            <a:r>
              <a:rPr lang="pl-PL" dirty="0" smtClean="0"/>
              <a:t>Tworzą </a:t>
            </a:r>
            <a:r>
              <a:rPr lang="pl-PL" dirty="0"/>
              <a:t>się wówczas zręby </a:t>
            </a:r>
            <a:r>
              <a:rPr lang="pl-PL" dirty="0" smtClean="0"/>
              <a:t>seksualności</a:t>
            </a:r>
          </a:p>
          <a:p>
            <a:r>
              <a:rPr lang="pl-PL" dirty="0" smtClean="0"/>
              <a:t>Kształtują </a:t>
            </a:r>
            <a:r>
              <a:rPr lang="pl-PL" dirty="0"/>
              <a:t>się podstawy tożsamości płciowej i rodzajowej, a </a:t>
            </a:r>
            <a:r>
              <a:rPr lang="pl-PL" dirty="0" smtClean="0"/>
              <a:t>także </a:t>
            </a:r>
            <a:r>
              <a:rPr lang="pl-PL" dirty="0"/>
              <a:t>orientacji seksualnej. </a:t>
            </a:r>
            <a:endParaRPr lang="pl-PL" dirty="0" smtClean="0"/>
          </a:p>
          <a:p>
            <a:r>
              <a:rPr lang="pl-PL" dirty="0" smtClean="0"/>
              <a:t>Najważniejszą </a:t>
            </a:r>
            <a:r>
              <a:rPr lang="pl-PL" dirty="0"/>
              <a:t>postacią i głównym źródłem wpływów jest </a:t>
            </a:r>
            <a:r>
              <a:rPr lang="pl-PL" dirty="0" smtClean="0"/>
              <a:t>matka </a:t>
            </a:r>
            <a:r>
              <a:rPr lang="pl-PL" dirty="0"/>
              <a:t>- osoba, która tworząc </a:t>
            </a:r>
            <a:r>
              <a:rPr lang="pl-PL" dirty="0" smtClean="0"/>
              <a:t>niepowtarzalny </a:t>
            </a:r>
            <a:r>
              <a:rPr lang="pl-PL" dirty="0"/>
              <a:t>związek z dzieckiem, stwarza specyficzną </a:t>
            </a:r>
            <a:r>
              <a:rPr lang="pl-PL" dirty="0" err="1" smtClean="0"/>
              <a:t>matrvcę</a:t>
            </a:r>
            <a:r>
              <a:rPr lang="pl-PL" dirty="0" smtClean="0"/>
              <a:t> </a:t>
            </a:r>
            <a:r>
              <a:rPr lang="pl-PL" dirty="0"/>
              <a:t>dla jego późniejszych </a:t>
            </a:r>
            <a:r>
              <a:rPr lang="pl-PL" dirty="0" smtClean="0"/>
              <a:t>związków z </a:t>
            </a:r>
            <a:r>
              <a:rPr lang="pl-PL" dirty="0"/>
              <a:t>innymi znaczącymi </a:t>
            </a:r>
            <a:r>
              <a:rPr lang="pl-PL" dirty="0" smtClean="0"/>
              <a:t>postaciami, </a:t>
            </a:r>
            <a:r>
              <a:rPr lang="pl-PL" dirty="0"/>
              <a:t>partnerem i własnymi dziećmi. </a:t>
            </a:r>
            <a:endParaRPr lang="pl-PL" dirty="0" smtClean="0"/>
          </a:p>
          <a:p>
            <a:r>
              <a:rPr lang="pl-PL" dirty="0" smtClean="0"/>
              <a:t>Ten </a:t>
            </a:r>
            <a:r>
              <a:rPr lang="pl-PL" dirty="0"/>
              <a:t>odcinek - </a:t>
            </a:r>
            <a:r>
              <a:rPr lang="pl-PL" dirty="0" err="1">
                <a:solidFill>
                  <a:srgbClr val="FF0000"/>
                </a:solidFill>
              </a:rPr>
              <a:t>preedypalny</a:t>
            </a:r>
            <a:r>
              <a:rPr lang="pl-PL" dirty="0"/>
              <a:t> - jest fazą wielkiej fizycznej bliskości matki i dziecka. </a:t>
            </a:r>
            <a:endParaRPr lang="pl-PL" dirty="0" smtClean="0"/>
          </a:p>
          <a:p>
            <a:r>
              <a:rPr lang="pl-PL" dirty="0" smtClean="0"/>
              <a:t>Postrzeganie </a:t>
            </a:r>
            <a:r>
              <a:rPr lang="pl-PL" dirty="0"/>
              <a:t>cech płciowych dziecka oraz ich akceptacja w procesie pielęgnowania i </a:t>
            </a:r>
            <a:r>
              <a:rPr lang="pl-PL" dirty="0" smtClean="0"/>
              <a:t>karmienia </a:t>
            </a:r>
            <a:r>
              <a:rPr lang="pl-PL" dirty="0"/>
              <a:t>przekazywane są dziecku przez bezpośredni kontakt fizyczny, głównie drogą zmysłową. </a:t>
            </a:r>
          </a:p>
        </p:txBody>
      </p:sp>
    </p:spTree>
    <p:extLst>
      <p:ext uri="{BB962C8B-B14F-4D97-AF65-F5344CB8AC3E}">
        <p14:creationId xmlns:p14="http://schemas.microsoft.com/office/powerpoint/2010/main" val="298131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Dzieciństwo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Dziecko </a:t>
            </a:r>
            <a:r>
              <a:rPr lang="pl-PL" dirty="0"/>
              <a:t>opuszcza tę fazę </a:t>
            </a:r>
            <a:r>
              <a:rPr lang="pl-PL" dirty="0" smtClean="0"/>
              <a:t>w wieku </a:t>
            </a:r>
            <a:r>
              <a:rPr lang="pl-PL" dirty="0"/>
              <a:t>około 3 lat</a:t>
            </a:r>
            <a:r>
              <a:rPr lang="pl-PL" dirty="0" smtClean="0"/>
              <a:t>.</a:t>
            </a:r>
          </a:p>
          <a:p>
            <a:r>
              <a:rPr lang="pl-PL" dirty="0" smtClean="0"/>
              <a:t>Potrafi </a:t>
            </a:r>
            <a:r>
              <a:rPr lang="pl-PL" dirty="0"/>
              <a:t>wówczas nazwać swoją płeć, </a:t>
            </a:r>
            <a:endParaRPr lang="pl-PL" dirty="0" smtClean="0"/>
          </a:p>
          <a:p>
            <a:r>
              <a:rPr lang="pl-PL" dirty="0" smtClean="0"/>
              <a:t>ma </a:t>
            </a:r>
            <a:r>
              <a:rPr lang="pl-PL" dirty="0"/>
              <a:t>świadomość podziału świata na kobiety i mężczyzn, </a:t>
            </a:r>
            <a:endParaRPr lang="pl-PL" dirty="0" smtClean="0"/>
          </a:p>
          <a:p>
            <a:r>
              <a:rPr lang="pl-PL" dirty="0" smtClean="0"/>
              <a:t>zna </a:t>
            </a:r>
            <a:r>
              <a:rPr lang="pl-PL" dirty="0"/>
              <a:t>podstawowe różnice decydujące o tej przynależności</a:t>
            </a:r>
            <a:r>
              <a:rPr lang="pl-PL" dirty="0" smtClean="0"/>
              <a:t>.</a:t>
            </a:r>
          </a:p>
          <a:p>
            <a:r>
              <a:rPr lang="pl-PL" dirty="0" smtClean="0"/>
              <a:t> Demonstruje </a:t>
            </a:r>
            <a:r>
              <a:rPr lang="pl-PL" dirty="0"/>
              <a:t>na </a:t>
            </a:r>
            <a:r>
              <a:rPr lang="pl-PL" dirty="0" smtClean="0"/>
              <a:t>zewnątrz </a:t>
            </a:r>
            <a:r>
              <a:rPr lang="pl-PL" dirty="0"/>
              <a:t>(choć stosunkowo rzadko) zainteresowanie własnymi </a:t>
            </a:r>
            <a:r>
              <a:rPr lang="pl-PL" dirty="0" smtClean="0"/>
              <a:t>narządami  </a:t>
            </a:r>
            <a:r>
              <a:rPr lang="pl-PL" dirty="0"/>
              <a:t>płciowymi (oglądanie. </a:t>
            </a:r>
            <a:r>
              <a:rPr lang="pl-PL" dirty="0" smtClean="0"/>
              <a:t>dotykanie, </a:t>
            </a:r>
            <a:r>
              <a:rPr lang="pl-PL" dirty="0"/>
              <a:t>stymulowanie). </a:t>
            </a:r>
            <a:endParaRPr lang="pl-PL" dirty="0" smtClean="0"/>
          </a:p>
          <a:p>
            <a:r>
              <a:rPr lang="pl-PL" dirty="0" smtClean="0"/>
              <a:t>Ekspresja </a:t>
            </a:r>
            <a:r>
              <a:rPr lang="pl-PL" dirty="0"/>
              <a:t>seksualna nie jest intensywna.</a:t>
            </a:r>
          </a:p>
        </p:txBody>
      </p:sp>
    </p:spTree>
    <p:extLst>
      <p:ext uri="{BB962C8B-B14F-4D97-AF65-F5344CB8AC3E}">
        <p14:creationId xmlns:p14="http://schemas.microsoft.com/office/powerpoint/2010/main" val="237676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Dzieciństwo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To, co dzieje się w okresie następnym </a:t>
            </a:r>
            <a:r>
              <a:rPr lang="pl-PL" dirty="0" smtClean="0"/>
              <a:t>-</a:t>
            </a:r>
            <a:r>
              <a:rPr lang="pl-PL" dirty="0" err="1" smtClean="0">
                <a:solidFill>
                  <a:srgbClr val="FF0000"/>
                </a:solidFill>
              </a:rPr>
              <a:t>edypalnym</a:t>
            </a:r>
            <a:r>
              <a:rPr lang="pl-PL" dirty="0" smtClean="0"/>
              <a:t>, </a:t>
            </a:r>
            <a:r>
              <a:rPr lang="pl-PL" dirty="0"/>
              <a:t>czyli między 3. a 6., 7. rokiem życia, </a:t>
            </a:r>
            <a:r>
              <a:rPr lang="pl-PL" dirty="0" smtClean="0"/>
              <a:t>można </a:t>
            </a:r>
            <a:r>
              <a:rPr lang="pl-PL" dirty="0"/>
              <a:t>opisać za </a:t>
            </a:r>
            <a:r>
              <a:rPr lang="pl-PL" dirty="0" smtClean="0"/>
              <a:t>pomocą </a:t>
            </a:r>
            <a:r>
              <a:rPr lang="pl-PL" dirty="0"/>
              <a:t>triady: 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inicjatywa-ekspresja-konflikt</a:t>
            </a:r>
          </a:p>
          <a:p>
            <a:r>
              <a:rPr lang="pl-PL" dirty="0" smtClean="0"/>
              <a:t> </a:t>
            </a:r>
            <a:r>
              <a:rPr lang="pl-PL" dirty="0"/>
              <a:t>Rozwój seksualny dziecka dokonuje się w tym czasie pod wpływem systemu rodzinnego. </a:t>
            </a:r>
            <a:endParaRPr lang="pl-PL" dirty="0" smtClean="0"/>
          </a:p>
          <a:p>
            <a:r>
              <a:rPr lang="pl-PL" dirty="0" smtClean="0"/>
              <a:t>Najważniejszymi postaciami </a:t>
            </a:r>
            <a:r>
              <a:rPr lang="pl-PL" dirty="0"/>
              <a:t>stają się obydwoje rodzice, a więc osoby tej samej co dziecko i różnej płci. </a:t>
            </a:r>
            <a:endParaRPr lang="pl-PL" dirty="0" smtClean="0"/>
          </a:p>
          <a:p>
            <a:r>
              <a:rPr lang="pl-PL" dirty="0" smtClean="0"/>
              <a:t>W pewnym </a:t>
            </a:r>
            <a:r>
              <a:rPr lang="pl-PL" dirty="0"/>
              <a:t>stopniu </a:t>
            </a:r>
            <a:r>
              <a:rPr lang="pl-PL" dirty="0" smtClean="0"/>
              <a:t>na </a:t>
            </a:r>
            <a:r>
              <a:rPr lang="pl-PL" dirty="0"/>
              <a:t>seksualność wpływają też rówieśnicy.</a:t>
            </a:r>
          </a:p>
        </p:txBody>
      </p:sp>
    </p:spTree>
    <p:extLst>
      <p:ext uri="{BB962C8B-B14F-4D97-AF65-F5344CB8AC3E}">
        <p14:creationId xmlns:p14="http://schemas.microsoft.com/office/powerpoint/2010/main" val="122807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Dzieciństwo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18447" y="206062"/>
            <a:ext cx="6281873" cy="5845746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Głównym </a:t>
            </a:r>
            <a:r>
              <a:rPr lang="pl-PL" dirty="0" smtClean="0"/>
              <a:t>przedmiotem zainteresowań </a:t>
            </a:r>
            <a:r>
              <a:rPr lang="pl-PL" dirty="0"/>
              <a:t>dziecka stają się inni ludzie (dorośli i dzieci) oraz ich </a:t>
            </a:r>
            <a:r>
              <a:rPr lang="pl-PL" dirty="0" smtClean="0"/>
              <a:t>zachowania</a:t>
            </a:r>
            <a:r>
              <a:rPr lang="pl-PL" dirty="0"/>
              <a:t>, także </a:t>
            </a:r>
            <a:r>
              <a:rPr lang="pl-PL" dirty="0" smtClean="0"/>
              <a:t>seksualne</a:t>
            </a:r>
          </a:p>
          <a:p>
            <a:r>
              <a:rPr lang="pl-PL" dirty="0" smtClean="0"/>
              <a:t> </a:t>
            </a:r>
            <a:r>
              <a:rPr lang="pl-PL" dirty="0" err="1"/>
              <a:t>Erikson</a:t>
            </a:r>
            <a:r>
              <a:rPr lang="pl-PL" dirty="0"/>
              <a:t> (2002) wskazuje, że dziecko w wieku przedszkolnym ze względu na rozwój inicjatywy </a:t>
            </a:r>
            <a:r>
              <a:rPr lang="pl-PL" dirty="0" smtClean="0"/>
              <a:t>podejmuje </a:t>
            </a:r>
            <a:r>
              <a:rPr lang="pl-PL" dirty="0"/>
              <a:t>wiele czynności, które są sprzeczne z celami i </a:t>
            </a:r>
            <a:r>
              <a:rPr lang="pl-PL" dirty="0" smtClean="0"/>
              <a:t>działaniami </a:t>
            </a:r>
            <a:r>
              <a:rPr lang="pl-PL" dirty="0"/>
              <a:t>osób w rodzinie. 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chodzi </a:t>
            </a:r>
            <a:r>
              <a:rPr lang="pl-PL" dirty="0" smtClean="0"/>
              <a:t>wtedy </a:t>
            </a:r>
            <a:r>
              <a:rPr lang="pl-PL" dirty="0"/>
              <a:t>w konflikt z innymi </a:t>
            </a:r>
            <a:r>
              <a:rPr lang="pl-PL" dirty="0" smtClean="0"/>
              <a:t>osobami, </a:t>
            </a:r>
            <a:r>
              <a:rPr lang="pl-PL" dirty="0"/>
              <a:t>między innymi z </a:t>
            </a:r>
            <a:r>
              <a:rPr lang="pl-PL" dirty="0" smtClean="0"/>
              <a:t>powodu </a:t>
            </a:r>
            <a:r>
              <a:rPr lang="pl-PL" dirty="0"/>
              <a:t>naruszania ich praw, granic czy wartości. </a:t>
            </a:r>
            <a:endParaRPr lang="pl-PL" dirty="0" smtClean="0"/>
          </a:p>
          <a:p>
            <a:r>
              <a:rPr lang="pl-PL" dirty="0" smtClean="0"/>
              <a:t>Ta </a:t>
            </a:r>
            <a:r>
              <a:rPr lang="pl-PL" dirty="0"/>
              <a:t>tendencja, wynikająca z prawidłowości rozwojowych, jest bardzo dobrze widoczna w sferze seksualnej. </a:t>
            </a:r>
            <a:endParaRPr lang="pl-PL" dirty="0" smtClean="0"/>
          </a:p>
          <a:p>
            <a:r>
              <a:rPr lang="pl-PL" dirty="0" smtClean="0"/>
              <a:t>Ciekawość poznawcza </a:t>
            </a:r>
            <a:r>
              <a:rPr lang="pl-PL" dirty="0"/>
              <a:t>dziecka i jego dojrzałość do nawiązywania kontaktów zwiększą liczbą osób (rówieśników i dorosłych) skutkuje </a:t>
            </a:r>
            <a:r>
              <a:rPr lang="pl-PL" dirty="0" smtClean="0"/>
              <a:t>zainteresowaniem </a:t>
            </a:r>
            <a:r>
              <a:rPr lang="pl-PL" dirty="0"/>
              <a:t>ich cielesnością</a:t>
            </a:r>
            <a:r>
              <a:rPr lang="pl-PL" dirty="0" smtClean="0"/>
              <a:t>.</a:t>
            </a:r>
          </a:p>
          <a:p>
            <a:r>
              <a:rPr lang="pl-PL" dirty="0" smtClean="0"/>
              <a:t> Efektem </a:t>
            </a:r>
            <a:r>
              <a:rPr lang="pl-PL" dirty="0"/>
              <a:t>tego jest </a:t>
            </a:r>
            <a:r>
              <a:rPr lang="pl-PL" dirty="0" smtClean="0"/>
              <a:t>bogata </a:t>
            </a:r>
            <a:r>
              <a:rPr lang="pl-PL" dirty="0"/>
              <a:t>ekspresja seksualna </a:t>
            </a:r>
            <a:r>
              <a:rPr lang="pl-PL" dirty="0" smtClean="0"/>
              <a:t>obejmująca zachowania </a:t>
            </a:r>
            <a:r>
              <a:rPr lang="pl-PL" dirty="0" err="1"/>
              <a:t>autoerotyczne</a:t>
            </a:r>
            <a:r>
              <a:rPr lang="pl-PL" dirty="0"/>
              <a:t>, orientacyjne i interakcyjne. </a:t>
            </a:r>
            <a:endParaRPr lang="pl-PL" dirty="0" smtClean="0"/>
          </a:p>
          <a:p>
            <a:r>
              <a:rPr lang="pl-PL" dirty="0" smtClean="0"/>
              <a:t>Odrębną formę </a:t>
            </a:r>
            <a:r>
              <a:rPr lang="pl-PL" dirty="0"/>
              <a:t>ekspresji seksualnej stanowi twórczość dziecięca.</a:t>
            </a:r>
          </a:p>
        </p:txBody>
      </p:sp>
    </p:spTree>
    <p:extLst>
      <p:ext uri="{BB962C8B-B14F-4D97-AF65-F5344CB8AC3E}">
        <p14:creationId xmlns:p14="http://schemas.microsoft.com/office/powerpoint/2010/main" val="32667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Dzieciństwo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Kończąc fazę </a:t>
            </a:r>
            <a:r>
              <a:rPr lang="pl-PL" dirty="0" err="1">
                <a:solidFill>
                  <a:srgbClr val="FF0000"/>
                </a:solidFill>
              </a:rPr>
              <a:t>edypalną</a:t>
            </a:r>
            <a:r>
              <a:rPr lang="pl-PL" dirty="0"/>
              <a:t>, dziecko </a:t>
            </a:r>
            <a:r>
              <a:rPr lang="pl-PL" dirty="0" smtClean="0"/>
              <a:t>ma ukształtowane podstawy </a:t>
            </a:r>
            <a:r>
              <a:rPr lang="pl-PL" dirty="0"/>
              <a:t>tożsamości płciowej (tzw. </a:t>
            </a:r>
            <a:r>
              <a:rPr lang="pl-PL" dirty="0" smtClean="0"/>
              <a:t>tożsamość </a:t>
            </a:r>
            <a:r>
              <a:rPr lang="pl-PL" dirty="0" err="1"/>
              <a:t>bazalną</a:t>
            </a:r>
            <a:r>
              <a:rPr lang="pl-PL" dirty="0"/>
              <a:t>). </a:t>
            </a:r>
            <a:endParaRPr lang="pl-PL" dirty="0" smtClean="0"/>
          </a:p>
          <a:p>
            <a:r>
              <a:rPr lang="pl-PL" dirty="0" smtClean="0"/>
              <a:t>Wykonało </a:t>
            </a:r>
            <a:r>
              <a:rPr lang="pl-PL" dirty="0"/>
              <a:t>też już następny krok na drodze do kształtowania tożsamości rodzajowej (</a:t>
            </a:r>
            <a:r>
              <a:rPr lang="pl-PL" dirty="0" smtClean="0"/>
              <a:t>ma </a:t>
            </a:r>
            <a:r>
              <a:rPr lang="pl-PL" dirty="0"/>
              <a:t>poczucie stabilności i stałości </a:t>
            </a:r>
            <a:r>
              <a:rPr lang="pl-PL" dirty="0" smtClean="0"/>
              <a:t>płci)</a:t>
            </a:r>
          </a:p>
          <a:p>
            <a:r>
              <a:rPr lang="pl-PL" dirty="0" smtClean="0"/>
              <a:t>Jest </a:t>
            </a:r>
            <a:r>
              <a:rPr lang="pl-PL" dirty="0"/>
              <a:t>zdolne rozwinąć wiedzę o różnicach płciowych i ich funkcjach (budowa </a:t>
            </a:r>
            <a:r>
              <a:rPr lang="pl-PL" dirty="0" smtClean="0"/>
              <a:t>anatomiczna</a:t>
            </a:r>
            <a:r>
              <a:rPr lang="pl-PL" dirty="0"/>
              <a:t>, prokreacja), a także przyswoić proste </a:t>
            </a:r>
            <a:r>
              <a:rPr lang="pl-PL" dirty="0" smtClean="0"/>
              <a:t>normy </a:t>
            </a:r>
            <a:r>
              <a:rPr lang="pl-PL" dirty="0"/>
              <a:t>regulujące </a:t>
            </a:r>
            <a:r>
              <a:rPr lang="pl-PL" dirty="0" smtClean="0"/>
              <a:t>zachowania </a:t>
            </a:r>
            <a:r>
              <a:rPr lang="pl-PL" dirty="0"/>
              <a:t>seksualne. </a:t>
            </a:r>
            <a:endParaRPr lang="pl-PL" dirty="0" smtClean="0"/>
          </a:p>
          <a:p>
            <a:r>
              <a:rPr lang="pl-PL" dirty="0" smtClean="0"/>
              <a:t>Po </a:t>
            </a:r>
            <a:r>
              <a:rPr lang="pl-PL" dirty="0"/>
              <a:t>dynamicznym, pełnym konfliktów okresie </a:t>
            </a:r>
            <a:r>
              <a:rPr lang="pl-PL" dirty="0" err="1"/>
              <a:t>edypalnym</a:t>
            </a:r>
            <a:r>
              <a:rPr lang="pl-PL" dirty="0"/>
              <a:t> nadchodzi faza u tajenia </a:t>
            </a:r>
            <a:r>
              <a:rPr lang="pl-PL" dirty="0" smtClean="0"/>
              <a:t>–</a:t>
            </a:r>
            <a:r>
              <a:rPr lang="pl-PL" dirty="0" err="1" smtClean="0">
                <a:solidFill>
                  <a:srgbClr val="FF0000"/>
                </a:solidFill>
              </a:rPr>
              <a:t>latentna</a:t>
            </a:r>
            <a:endParaRPr lang="pl-PL" dirty="0"/>
          </a:p>
          <a:p>
            <a:r>
              <a:rPr lang="pl-PL" dirty="0" smtClean="0"/>
              <a:t> Obejmuje </a:t>
            </a:r>
            <a:r>
              <a:rPr lang="pl-PL" dirty="0"/>
              <a:t>czas </a:t>
            </a:r>
            <a:r>
              <a:rPr lang="pl-PL" dirty="0" smtClean="0"/>
              <a:t>między 6, 7 a 10, 11</a:t>
            </a:r>
            <a:r>
              <a:rPr lang="pl-PL" dirty="0"/>
              <a:t>. rokiem życia</a:t>
            </a:r>
          </a:p>
        </p:txBody>
      </p:sp>
    </p:spTree>
    <p:extLst>
      <p:ext uri="{BB962C8B-B14F-4D97-AF65-F5344CB8AC3E}">
        <p14:creationId xmlns:p14="http://schemas.microsoft.com/office/powerpoint/2010/main" val="167130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Dzieciństwo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W tym czasie seksualność dziecka dalej kształtuje się pod wpływem rodziców i grupy </a:t>
            </a:r>
            <a:r>
              <a:rPr lang="pl-PL" dirty="0" smtClean="0"/>
              <a:t>rówieśniczej</a:t>
            </a:r>
          </a:p>
          <a:p>
            <a:r>
              <a:rPr lang="pl-PL" dirty="0" smtClean="0"/>
              <a:t>Zaciekawienie </a:t>
            </a:r>
            <a:r>
              <a:rPr lang="pl-PL" dirty="0"/>
              <a:t>seksualnością spada albo zostaje na jakiś czas </a:t>
            </a:r>
            <a:r>
              <a:rPr lang="pl-PL" dirty="0" smtClean="0"/>
              <a:t>wyparte.</a:t>
            </a:r>
          </a:p>
          <a:p>
            <a:r>
              <a:rPr lang="pl-PL" dirty="0" smtClean="0"/>
              <a:t> Dzieci </a:t>
            </a:r>
            <a:r>
              <a:rPr lang="pl-PL" dirty="0"/>
              <a:t>akcentują swoją niechęć wobec seksualności (inaczej chłopcy i inaczej dziewczynki), co znajduje wyraz w aseksualnym postrzeganiu świata, siebie, swoich najbliższych, a także skutkuje </a:t>
            </a:r>
            <a:r>
              <a:rPr lang="pl-PL" dirty="0" smtClean="0"/>
              <a:t>zmianam</a:t>
            </a:r>
            <a:r>
              <a:rPr lang="pl-PL" dirty="0"/>
              <a:t>i</a:t>
            </a:r>
            <a:r>
              <a:rPr lang="pl-PL" dirty="0" smtClean="0"/>
              <a:t> </a:t>
            </a:r>
            <a:r>
              <a:rPr lang="pl-PL" dirty="0" err="1"/>
              <a:t>zachowań</a:t>
            </a:r>
            <a:r>
              <a:rPr lang="pl-PL" dirty="0"/>
              <a:t> seksualnych</a:t>
            </a:r>
            <a:r>
              <a:rPr lang="pl-PL" dirty="0" smtClean="0"/>
              <a:t>.</a:t>
            </a:r>
          </a:p>
          <a:p>
            <a:r>
              <a:rPr lang="pl-PL" dirty="0" smtClean="0"/>
              <a:t>Znacznie </a:t>
            </a:r>
            <a:r>
              <a:rPr lang="pl-PL" dirty="0"/>
              <a:t>zmniejsza się ich ilość i nie pojawiają się jakościowo nowe formy ekspresji. </a:t>
            </a:r>
            <a:endParaRPr lang="pl-PL" dirty="0" smtClean="0"/>
          </a:p>
          <a:p>
            <a:r>
              <a:rPr lang="pl-PL" dirty="0" smtClean="0"/>
              <a:t>Pod </a:t>
            </a:r>
            <a:r>
              <a:rPr lang="pl-PL" dirty="0"/>
              <a:t>koniec fazy </a:t>
            </a:r>
            <a:r>
              <a:rPr lang="pl-PL" dirty="0" err="1" smtClean="0">
                <a:solidFill>
                  <a:srgbClr val="FF0000"/>
                </a:solidFill>
              </a:rPr>
              <a:t>latentnej</a:t>
            </a:r>
            <a:r>
              <a:rPr lang="pl-PL" dirty="0" smtClean="0"/>
              <a:t> </a:t>
            </a:r>
            <a:r>
              <a:rPr lang="pl-PL" dirty="0"/>
              <a:t>dziecko dysponuje znaczną wiedzą o fizjologii rozwoju i rozrodu oraz dość złożoną wiedzą o </a:t>
            </a:r>
            <a:r>
              <a:rPr lang="pl-PL" dirty="0" smtClean="0"/>
              <a:t>normach </a:t>
            </a:r>
            <a:r>
              <a:rPr lang="pl-PL" dirty="0"/>
              <a:t>regulujących zachowania seksualne. </a:t>
            </a:r>
            <a:endParaRPr lang="pl-PL" dirty="0" smtClean="0"/>
          </a:p>
          <a:p>
            <a:r>
              <a:rPr lang="pl-PL" dirty="0" smtClean="0"/>
              <a:t>Poczucie </a:t>
            </a:r>
            <a:r>
              <a:rPr lang="pl-PL" dirty="0"/>
              <a:t>kobiecości i </a:t>
            </a:r>
            <a:r>
              <a:rPr lang="pl-PL" dirty="0" smtClean="0"/>
              <a:t>męskości </a:t>
            </a:r>
            <a:r>
              <a:rPr lang="pl-PL" dirty="0"/>
              <a:t>(</a:t>
            </a:r>
            <a:r>
              <a:rPr lang="pl-PL" dirty="0" smtClean="0"/>
              <a:t>tożsamość </a:t>
            </a:r>
            <a:r>
              <a:rPr lang="pl-PL" dirty="0"/>
              <a:t>rodzajowa) ulega osłabieniu i </a:t>
            </a:r>
            <a:r>
              <a:rPr lang="pl-PL" dirty="0" smtClean="0"/>
              <a:t>stąd </a:t>
            </a:r>
            <a:r>
              <a:rPr lang="pl-PL" dirty="0"/>
              <a:t>tendencja do </a:t>
            </a:r>
            <a:r>
              <a:rPr lang="pl-PL" dirty="0" smtClean="0"/>
              <a:t>podporządkowywania </a:t>
            </a:r>
            <a:r>
              <a:rPr lang="pl-PL" dirty="0"/>
              <a:t>się stereotypom płciowym. </a:t>
            </a:r>
          </a:p>
        </p:txBody>
      </p:sp>
    </p:spTree>
    <p:extLst>
      <p:ext uri="{BB962C8B-B14F-4D97-AF65-F5344CB8AC3E}">
        <p14:creationId xmlns:p14="http://schemas.microsoft.com/office/powerpoint/2010/main" val="21953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Dorastanie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Rozwój seksualny w okresie dorastania przebiega pod wpływem bardzo intensywnych zmian biologicznych. </a:t>
            </a:r>
            <a:endParaRPr lang="pl-PL" dirty="0" smtClean="0"/>
          </a:p>
          <a:p>
            <a:r>
              <a:rPr lang="pl-PL" dirty="0" smtClean="0"/>
              <a:t>Mechanizm </a:t>
            </a:r>
            <a:r>
              <a:rPr lang="pl-PL" dirty="0"/>
              <a:t>i początek tych zmian zależy od rozpoczęcia prawidłowej czynności układu </a:t>
            </a:r>
            <a:r>
              <a:rPr lang="pl-PL" dirty="0" err="1" smtClean="0">
                <a:solidFill>
                  <a:srgbClr val="FF0000"/>
                </a:solidFill>
              </a:rPr>
              <a:t>podwzgórze-przysadka-gonady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N </a:t>
            </a:r>
            <a:r>
              <a:rPr lang="pl-PL" dirty="0"/>
              <a:t>a skutek czynności gonad (jajników i jąder) następuje rozwój drugo- i trzeciorzędowych cech płciowych. </a:t>
            </a:r>
            <a:endParaRPr lang="pl-PL" dirty="0" smtClean="0"/>
          </a:p>
          <a:p>
            <a:r>
              <a:rPr lang="pl-PL" dirty="0" smtClean="0"/>
              <a:t>Zmiany </a:t>
            </a:r>
            <a:r>
              <a:rPr lang="pl-PL" dirty="0"/>
              <a:t>te są </a:t>
            </a:r>
            <a:r>
              <a:rPr lang="pl-PL" dirty="0" smtClean="0"/>
              <a:t>widoczne </a:t>
            </a:r>
            <a:r>
              <a:rPr lang="pl-PL" dirty="0"/>
              <a:t>na </a:t>
            </a:r>
            <a:r>
              <a:rPr lang="pl-PL" dirty="0" smtClean="0"/>
              <a:t>zewnątrz </a:t>
            </a:r>
            <a:r>
              <a:rPr lang="pl-PL" dirty="0"/>
              <a:t>(skok </a:t>
            </a:r>
            <a:r>
              <a:rPr lang="pl-PL" dirty="0" err="1"/>
              <a:t>pokwitaniowy</a:t>
            </a:r>
            <a:r>
              <a:rPr lang="pl-PL" dirty="0"/>
              <a:t>, </a:t>
            </a:r>
            <a:r>
              <a:rPr lang="pl-PL" dirty="0" smtClean="0"/>
              <a:t>zmiana </a:t>
            </a:r>
            <a:r>
              <a:rPr lang="pl-PL" dirty="0"/>
              <a:t>sylwetki, : przyrost tkanki tłuszczowej i </a:t>
            </a:r>
            <a:r>
              <a:rPr lang="pl-PL" dirty="0" smtClean="0"/>
              <a:t>mięśniowej</a:t>
            </a:r>
            <a:r>
              <a:rPr lang="pl-PL" dirty="0"/>
              <a:t>, miesiączka, wzwód i wytrysk), stanowią źródło subiektywnych przeżyć (labilność </a:t>
            </a:r>
            <a:r>
              <a:rPr lang="pl-PL" dirty="0" smtClean="0"/>
              <a:t>emocjonalna</a:t>
            </a:r>
            <a:r>
              <a:rPr lang="pl-PL" dirty="0"/>
              <a:t>, trudności w sprawnym </a:t>
            </a:r>
            <a:r>
              <a:rPr lang="pl-PL" dirty="0" smtClean="0"/>
              <a:t>funkcjonowaniu </a:t>
            </a:r>
            <a:r>
              <a:rPr lang="pl-PL" dirty="0"/>
              <a:t>poznawczym) i źródło rozlicznych reakcji ze strony otoczenia. </a:t>
            </a:r>
          </a:p>
        </p:txBody>
      </p:sp>
    </p:spTree>
    <p:extLst>
      <p:ext uri="{BB962C8B-B14F-4D97-AF65-F5344CB8AC3E}">
        <p14:creationId xmlns:p14="http://schemas.microsoft.com/office/powerpoint/2010/main" val="241629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Dorastanie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Obok nacisków biologicznych najważniejszym czynnikiem kształtującym seksualność w tej fazie jest grupa rówieśnicza, której wpływy ścierają się z wpływami rodziny i innych </a:t>
            </a:r>
            <a:r>
              <a:rPr lang="pl-PL" dirty="0" smtClean="0"/>
              <a:t>ważnych </a:t>
            </a:r>
            <a:r>
              <a:rPr lang="pl-PL" dirty="0"/>
              <a:t>instytucji (szkoła, Internet, </a:t>
            </a:r>
            <a:r>
              <a:rPr lang="pl-PL" dirty="0" smtClean="0"/>
              <a:t>media</a:t>
            </a:r>
            <a:r>
              <a:rPr lang="pl-PL" dirty="0"/>
              <a:t>, organizacje społeczne i religijne</a:t>
            </a:r>
            <a:r>
              <a:rPr lang="pl-PL" dirty="0" smtClean="0"/>
              <a:t>)</a:t>
            </a:r>
          </a:p>
          <a:p>
            <a:r>
              <a:rPr lang="pl-PL" dirty="0"/>
              <a:t>To, co najważniejsze w dorastaniu, sprowadza się </a:t>
            </a:r>
            <a:r>
              <a:rPr lang="pl-PL" dirty="0" smtClean="0"/>
              <a:t>do</a:t>
            </a:r>
          </a:p>
          <a:p>
            <a:pPr lvl="1"/>
            <a:r>
              <a:rPr lang="pl-PL" dirty="0" smtClean="0"/>
              <a:t>integracji </a:t>
            </a:r>
            <a:r>
              <a:rPr lang="pl-PL" dirty="0"/>
              <a:t>różnych </a:t>
            </a:r>
            <a:r>
              <a:rPr lang="pl-PL" dirty="0" smtClean="0"/>
              <a:t>aspektów </a:t>
            </a:r>
            <a:r>
              <a:rPr lang="pl-PL" dirty="0"/>
              <a:t>seksualności nastolatka w spójną całość, </a:t>
            </a:r>
            <a:endParaRPr lang="pl-PL" dirty="0" smtClean="0"/>
          </a:p>
          <a:p>
            <a:pPr lvl="1"/>
            <a:r>
              <a:rPr lang="pl-PL" dirty="0" smtClean="0"/>
              <a:t>rozwiązania konfliktu na </a:t>
            </a:r>
            <a:r>
              <a:rPr lang="pl-PL" dirty="0"/>
              <a:t>linii rodzice-dzieci, </a:t>
            </a:r>
            <a:endParaRPr lang="pl-PL" dirty="0" smtClean="0"/>
          </a:p>
          <a:p>
            <a:pPr lvl="1"/>
            <a:r>
              <a:rPr lang="pl-PL" dirty="0" smtClean="0"/>
              <a:t>ustalenia </a:t>
            </a:r>
            <a:r>
              <a:rPr lang="pl-PL" dirty="0"/>
              <a:t>pozycji w grupie </a:t>
            </a:r>
            <a:endParaRPr lang="pl-PL" dirty="0" smtClean="0"/>
          </a:p>
          <a:p>
            <a:pPr lvl="1"/>
            <a:r>
              <a:rPr lang="pl-PL" dirty="0" smtClean="0"/>
              <a:t>oraz  </a:t>
            </a:r>
            <a:r>
              <a:rPr lang="pl-PL" dirty="0"/>
              <a:t>wykształcenia dorosłej, genitalnej ekspresji seksualnej.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133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Dorastanie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Wewnętrzny </a:t>
            </a:r>
            <a:r>
              <a:rPr lang="pl-PL" dirty="0"/>
              <a:t>konflikt związany z procesem dorastania jedynie na poziomie bardzo ogólnym przebiega podobnie u obu płci</a:t>
            </a:r>
            <a:r>
              <a:rPr lang="pl-PL" dirty="0" smtClean="0"/>
              <a:t>.</a:t>
            </a:r>
          </a:p>
          <a:p>
            <a:r>
              <a:rPr lang="pl-PL" dirty="0" smtClean="0"/>
              <a:t>Odpowiada </a:t>
            </a:r>
            <a:r>
              <a:rPr lang="pl-PL" dirty="0"/>
              <a:t>za to </a:t>
            </a:r>
            <a:r>
              <a:rPr lang="pl-PL" dirty="0" smtClean="0"/>
              <a:t>odmienny </a:t>
            </a:r>
            <a:r>
              <a:rPr lang="pl-PL" dirty="0"/>
              <a:t>rytm wydzielania </a:t>
            </a:r>
            <a:r>
              <a:rPr lang="pl-PL" dirty="0" smtClean="0"/>
              <a:t>hormonów </a:t>
            </a:r>
            <a:r>
              <a:rPr lang="pl-PL" dirty="0"/>
              <a:t>płciowych</a:t>
            </a:r>
            <a:r>
              <a:rPr lang="pl-PL" dirty="0" smtClean="0"/>
              <a:t>.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Chłopcy</a:t>
            </a:r>
            <a:r>
              <a:rPr lang="pl-PL" dirty="0" smtClean="0"/>
              <a:t> – 10-16 r. ż </a:t>
            </a:r>
            <a:r>
              <a:rPr lang="pl-PL" dirty="0" err="1" smtClean="0"/>
              <a:t>przchodzą</a:t>
            </a:r>
            <a:r>
              <a:rPr lang="pl-PL" dirty="0" smtClean="0"/>
              <a:t> jeden z czterech kryzysów hormonalnych – gwałtowny wzrost stężenia testosteronu </a:t>
            </a:r>
          </a:p>
          <a:p>
            <a:r>
              <a:rPr lang="pl-PL" dirty="0" smtClean="0"/>
              <a:t>Za </a:t>
            </a:r>
            <a:r>
              <a:rPr lang="pl-PL" dirty="0"/>
              <a:t>gwałtowną reakcją fizjologiczna (</a:t>
            </a:r>
            <a:r>
              <a:rPr lang="pl-PL" dirty="0" err="1" smtClean="0"/>
              <a:t>pokwitaniowy</a:t>
            </a:r>
            <a:r>
              <a:rPr lang="pl-PL" dirty="0" smtClean="0"/>
              <a:t> </a:t>
            </a:r>
            <a:r>
              <a:rPr lang="pl-PL" dirty="0"/>
              <a:t>wzrost stężenia gonadotropin) nie nadąża </a:t>
            </a:r>
            <a:r>
              <a:rPr lang="pl-PL" dirty="0" smtClean="0"/>
              <a:t>rozwój emocjonalnym</a:t>
            </a:r>
          </a:p>
          <a:p>
            <a:r>
              <a:rPr lang="pl-PL" dirty="0" smtClean="0"/>
              <a:t> </a:t>
            </a:r>
            <a:r>
              <a:rPr lang="pl-PL" dirty="0"/>
              <a:t>Sytuacja ta </a:t>
            </a:r>
            <a:r>
              <a:rPr lang="pl-PL" dirty="0" smtClean="0"/>
              <a:t>powoduje </a:t>
            </a:r>
            <a:r>
              <a:rPr lang="pl-PL" dirty="0"/>
              <a:t>odczuwanie przez chłopca rozbieżności między chęcią </a:t>
            </a:r>
            <a:r>
              <a:rPr lang="pl-PL" dirty="0" smtClean="0"/>
              <a:t>rozładowania </a:t>
            </a:r>
            <a:r>
              <a:rPr lang="pl-PL" dirty="0"/>
              <a:t>napięcia </a:t>
            </a:r>
            <a:r>
              <a:rPr lang="pl-PL" dirty="0" smtClean="0"/>
              <a:t>seksualnego </a:t>
            </a:r>
            <a:r>
              <a:rPr lang="pl-PL" dirty="0"/>
              <a:t>w kontakcie z dziewczyną a </a:t>
            </a:r>
            <a:r>
              <a:rPr lang="pl-PL" dirty="0" smtClean="0"/>
              <a:t>możliwością </a:t>
            </a:r>
            <a:r>
              <a:rPr lang="pl-PL" dirty="0"/>
              <a:t>i </a:t>
            </a:r>
            <a:r>
              <a:rPr lang="pl-PL" dirty="0" smtClean="0"/>
              <a:t>potrzebą utworzenia </a:t>
            </a:r>
            <a:r>
              <a:rPr lang="pl-PL" dirty="0"/>
              <a:t>z nią związku uczuciowego.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78142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18447" y="803185"/>
            <a:ext cx="6281873" cy="5745895"/>
          </a:xfrm>
        </p:spPr>
        <p:txBody>
          <a:bodyPr>
            <a:normAutofit/>
          </a:bodyPr>
          <a:lstStyle/>
          <a:p>
            <a:r>
              <a:rPr lang="pl-PL" dirty="0"/>
              <a:t>Termin „seksualność” </a:t>
            </a:r>
            <a:r>
              <a:rPr lang="pl-PL" dirty="0" smtClean="0"/>
              <a:t>pojawił </a:t>
            </a:r>
            <a:r>
              <a:rPr lang="pl-PL" dirty="0"/>
              <a:t>się w słownikach w końcu X </a:t>
            </a:r>
            <a:r>
              <a:rPr lang="pl-PL" dirty="0" err="1"/>
              <a:t>X</a:t>
            </a:r>
            <a:r>
              <a:rPr lang="pl-PL" dirty="0"/>
              <a:t> wieku. </a:t>
            </a:r>
            <a:endParaRPr lang="pl-PL" dirty="0" smtClean="0"/>
          </a:p>
          <a:p>
            <a:r>
              <a:rPr lang="pl-PL" dirty="0" smtClean="0"/>
              <a:t>Najbardziej wszechstronna </a:t>
            </a:r>
            <a:r>
              <a:rPr lang="pl-PL" dirty="0"/>
              <a:t>definicja seksualności została </a:t>
            </a:r>
            <a:r>
              <a:rPr lang="pl-PL" dirty="0" smtClean="0"/>
              <a:t>opublikowana </a:t>
            </a:r>
            <a:r>
              <a:rPr lang="pl-PL" dirty="0"/>
              <a:t>w 2005 roku: </a:t>
            </a:r>
            <a:endParaRPr lang="pl-PL" dirty="0" smtClean="0"/>
          </a:p>
          <a:p>
            <a:r>
              <a:rPr lang="pl-PL" dirty="0">
                <a:solidFill>
                  <a:srgbClr val="FF0000"/>
                </a:solidFill>
              </a:rPr>
              <a:t>S</a:t>
            </a:r>
            <a:r>
              <a:rPr lang="pl-PL" dirty="0" smtClean="0">
                <a:solidFill>
                  <a:srgbClr val="FF0000"/>
                </a:solidFill>
              </a:rPr>
              <a:t>eksualność</a:t>
            </a:r>
            <a:r>
              <a:rPr lang="pl-PL" dirty="0" smtClean="0"/>
              <a:t> </a:t>
            </a:r>
            <a:r>
              <a:rPr lang="pl-PL" dirty="0"/>
              <a:t>jest podstawowym </a:t>
            </a:r>
            <a:r>
              <a:rPr lang="pl-PL" dirty="0" smtClean="0"/>
              <a:t>elementem </a:t>
            </a:r>
            <a:r>
              <a:rPr lang="pl-PL" dirty="0"/>
              <a:t>bycia człowiekiem przez całe </a:t>
            </a:r>
            <a:r>
              <a:rPr lang="pl-PL" dirty="0" smtClean="0"/>
              <a:t>życie, obejmującym </a:t>
            </a:r>
            <a:r>
              <a:rPr lang="pl-PL" dirty="0"/>
              <a:t>seks, </a:t>
            </a:r>
            <a:r>
              <a:rPr lang="pl-PL" dirty="0" smtClean="0"/>
              <a:t>płciową </a:t>
            </a:r>
            <a:r>
              <a:rPr lang="pl-PL" dirty="0"/>
              <a:t>identyfikację i role, orientację seksualną, erotyzm, pożądanie, intymność i reprodukcję. </a:t>
            </a:r>
            <a:endParaRPr lang="pl-PL" dirty="0" smtClean="0"/>
          </a:p>
          <a:p>
            <a:r>
              <a:rPr lang="pl-PL" dirty="0" smtClean="0">
                <a:solidFill>
                  <a:srgbClr val="FF0000"/>
                </a:solidFill>
              </a:rPr>
              <a:t>Seksualność</a:t>
            </a:r>
            <a:r>
              <a:rPr lang="pl-PL" dirty="0" smtClean="0"/>
              <a:t> </a:t>
            </a:r>
            <a:r>
              <a:rPr lang="pl-PL" dirty="0"/>
              <a:t>jest doświadczana i wyrażana w myślach, fantazjach, przeżyciach, przekonaniach, wartościach, </a:t>
            </a:r>
            <a:r>
              <a:rPr lang="pl-PL" dirty="0" err="1"/>
              <a:t>zachowaniach</a:t>
            </a:r>
            <a:r>
              <a:rPr lang="pl-PL" dirty="0"/>
              <a:t>, rolach i związkach. </a:t>
            </a:r>
            <a:endParaRPr lang="pl-PL" dirty="0" smtClean="0"/>
          </a:p>
          <a:p>
            <a:r>
              <a:rPr lang="pl-PL" dirty="0" smtClean="0">
                <a:solidFill>
                  <a:srgbClr val="FF0000"/>
                </a:solidFill>
              </a:rPr>
              <a:t>Seksualność</a:t>
            </a:r>
            <a:r>
              <a:rPr lang="pl-PL" dirty="0" smtClean="0"/>
              <a:t> </a:t>
            </a:r>
            <a:r>
              <a:rPr lang="pl-PL" dirty="0"/>
              <a:t>powstaje na skutek interakcji czynników biologicznych, psychologicznych, społecznych, </a:t>
            </a:r>
            <a:r>
              <a:rPr lang="pl-PL" dirty="0" smtClean="0"/>
              <a:t>ekonomicznych</a:t>
            </a:r>
            <a:r>
              <a:rPr lang="pl-PL" dirty="0"/>
              <a:t>, politycznych, kulturowych, etycznych, prawnych, historycznych, religijnych i duchowych”</a:t>
            </a:r>
          </a:p>
        </p:txBody>
      </p:sp>
    </p:spTree>
    <p:extLst>
      <p:ext uri="{BB962C8B-B14F-4D97-AF65-F5344CB8AC3E}">
        <p14:creationId xmlns:p14="http://schemas.microsoft.com/office/powerpoint/2010/main" val="126712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Dorastanie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Dziewczynki</a:t>
            </a:r>
            <a:r>
              <a:rPr lang="pl-PL" dirty="0"/>
              <a:t> - </a:t>
            </a:r>
            <a:r>
              <a:rPr lang="pl-PL" dirty="0" smtClean="0"/>
              <a:t>Zmiany hormonalne </a:t>
            </a:r>
            <a:r>
              <a:rPr lang="pl-PL" dirty="0"/>
              <a:t>(podnoszenie się stężenia estrogenów, testosteronu </a:t>
            </a:r>
            <a:r>
              <a:rPr lang="pl-PL" dirty="0" smtClean="0"/>
              <a:t>i </a:t>
            </a:r>
            <a:r>
              <a:rPr lang="pl-PL" dirty="0" err="1" smtClean="0"/>
              <a:t>dehydroepiandrosteronu</a:t>
            </a:r>
            <a:r>
              <a:rPr lang="pl-PL" dirty="0"/>
              <a:t>) nie następują ani tak gwałtownie jak u chłopców, ani w takiej samej </a:t>
            </a:r>
            <a:r>
              <a:rPr lang="pl-PL" dirty="0" smtClean="0"/>
              <a:t>proporcji, co powoduje</a:t>
            </a:r>
            <a:r>
              <a:rPr lang="pl-PL" dirty="0"/>
              <a:t>, że napięcie seksualne jest niskie i subiektywnie słabo odczuwane. </a:t>
            </a:r>
            <a:endParaRPr lang="pl-PL" dirty="0" smtClean="0"/>
          </a:p>
          <a:p>
            <a:r>
              <a:rPr lang="pl-PL" dirty="0" smtClean="0"/>
              <a:t>Mimo </a:t>
            </a:r>
            <a:r>
              <a:rPr lang="pl-PL" dirty="0"/>
              <a:t>labilności uczuć </a:t>
            </a:r>
            <a:r>
              <a:rPr lang="pl-PL" dirty="0" smtClean="0"/>
              <a:t>rozwój emocjonalny </a:t>
            </a:r>
            <a:r>
              <a:rPr lang="pl-PL" dirty="0"/>
              <a:t>wyprzedza w ten sposób zdolność do </a:t>
            </a:r>
            <a:r>
              <a:rPr lang="pl-PL" dirty="0" smtClean="0"/>
              <a:t>przeżywania </a:t>
            </a:r>
            <a:r>
              <a:rPr lang="pl-PL" dirty="0"/>
              <a:t>podniecenia i </a:t>
            </a:r>
            <a:r>
              <a:rPr lang="pl-PL" dirty="0" smtClean="0"/>
              <a:t>pobudzenia  </a:t>
            </a:r>
            <a:r>
              <a:rPr lang="pl-PL" dirty="0"/>
              <a:t>seksualnego.</a:t>
            </a:r>
          </a:p>
        </p:txBody>
      </p:sp>
    </p:spTree>
    <p:extLst>
      <p:ext uri="{BB962C8B-B14F-4D97-AF65-F5344CB8AC3E}">
        <p14:creationId xmlns:p14="http://schemas.microsoft.com/office/powerpoint/2010/main" val="148553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Dorastanie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Konflikt z rodzicami, jak ciężko nie byłby przeżywany, </a:t>
            </a:r>
            <a:r>
              <a:rPr lang="pl-PL" dirty="0">
                <a:solidFill>
                  <a:srgbClr val="FF0000"/>
                </a:solidFill>
              </a:rPr>
              <a:t>jest potrzebny</a:t>
            </a:r>
            <a:r>
              <a:rPr lang="pl-PL" dirty="0"/>
              <a:t>, gdyż ani w kontakcie z rodziną, ani w kontakcie z kochającym dorosłym nie mogą kształtować się </a:t>
            </a:r>
            <a:r>
              <a:rPr lang="pl-PL" dirty="0" smtClean="0"/>
              <a:t>zachowania </a:t>
            </a:r>
            <a:r>
              <a:rPr lang="pl-PL" dirty="0"/>
              <a:t>seksualne</a:t>
            </a:r>
            <a:r>
              <a:rPr lang="pl-PL" dirty="0" smtClean="0"/>
              <a:t>.</a:t>
            </a:r>
          </a:p>
          <a:p>
            <a:r>
              <a:rPr lang="pl-PL" dirty="0" smtClean="0"/>
              <a:t> Rodzice </a:t>
            </a:r>
            <a:r>
              <a:rPr lang="pl-PL" dirty="0"/>
              <a:t>są </a:t>
            </a:r>
            <a:r>
              <a:rPr lang="pl-PL" dirty="0" err="1" smtClean="0"/>
              <a:t>modelam</a:t>
            </a:r>
            <a:r>
              <a:rPr lang="pl-PL" dirty="0"/>
              <a:t> </a:t>
            </a:r>
            <a:r>
              <a:rPr lang="pl-PL" dirty="0" smtClean="0"/>
              <a:t>i twórcami wartości </a:t>
            </a:r>
            <a:r>
              <a:rPr lang="pl-PL" dirty="0"/>
              <a:t>i norm , wzorcami dla kształtowania się męskości i kobiecości, ale nie </a:t>
            </a:r>
            <a:r>
              <a:rPr lang="pl-PL" dirty="0" smtClean="0"/>
              <a:t>partnerami </a:t>
            </a:r>
            <a:r>
              <a:rPr lang="pl-PL" dirty="0"/>
              <a:t>seksualnymi. </a:t>
            </a:r>
            <a:endParaRPr lang="pl-PL" dirty="0" smtClean="0"/>
          </a:p>
          <a:p>
            <a:r>
              <a:rPr lang="pl-PL" dirty="0" smtClean="0"/>
              <a:t>Do </a:t>
            </a:r>
            <a:r>
              <a:rPr lang="pl-PL" dirty="0"/>
              <a:t>tego </a:t>
            </a:r>
            <a:r>
              <a:rPr lang="pl-PL" dirty="0">
                <a:solidFill>
                  <a:srgbClr val="FF0000"/>
                </a:solidFill>
              </a:rPr>
              <a:t>służy grupa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429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Dorastanie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Naturalną </a:t>
            </a:r>
            <a:r>
              <a:rPr lang="pl-PL" dirty="0"/>
              <a:t>konsekwencją </a:t>
            </a:r>
            <a:r>
              <a:rPr lang="pl-PL" dirty="0" err="1" smtClean="0"/>
              <a:t>intrapsychicznych</a:t>
            </a:r>
            <a:r>
              <a:rPr lang="pl-PL" dirty="0"/>
              <a:t>, emocjonalnych i społecznych czynników w rozwoju seksualnym jest dalsze rozbudowywanie i przekształcanie ekspresji seksualnej. </a:t>
            </a:r>
            <a:endParaRPr lang="pl-PL" dirty="0" smtClean="0"/>
          </a:p>
          <a:p>
            <a:r>
              <a:rPr lang="pl-PL" dirty="0" smtClean="0"/>
              <a:t>Niedojrzałe</a:t>
            </a:r>
            <a:r>
              <a:rPr lang="pl-PL" dirty="0"/>
              <a:t>, </a:t>
            </a:r>
            <a:r>
              <a:rPr lang="pl-PL" dirty="0" err="1" smtClean="0"/>
              <a:t>pregenitalne</a:t>
            </a:r>
            <a:r>
              <a:rPr lang="pl-PL" dirty="0" smtClean="0"/>
              <a:t> zachowania </a:t>
            </a:r>
            <a:r>
              <a:rPr lang="pl-PL" dirty="0"/>
              <a:t>z okresu dzieciństwa zostają zastąpione najpierw przez </a:t>
            </a:r>
            <a:r>
              <a:rPr lang="pl-PL" dirty="0">
                <a:solidFill>
                  <a:srgbClr val="FF0000"/>
                </a:solidFill>
              </a:rPr>
              <a:t>aktywność </a:t>
            </a:r>
            <a:r>
              <a:rPr lang="pl-PL" dirty="0" err="1">
                <a:solidFill>
                  <a:srgbClr val="FF0000"/>
                </a:solidFill>
              </a:rPr>
              <a:t>pozagenitałną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/>
              <a:t>(</a:t>
            </a:r>
            <a:r>
              <a:rPr lang="pl-PL" dirty="0" smtClean="0"/>
              <a:t>masturbacja</a:t>
            </a:r>
            <a:r>
              <a:rPr lang="pl-PL" dirty="0"/>
              <a:t>, podglądanie, dotykanie, </a:t>
            </a:r>
            <a:r>
              <a:rPr lang="pl-PL" dirty="0" smtClean="0"/>
              <a:t>prezentowanie </a:t>
            </a:r>
            <a:r>
              <a:rPr lang="pl-PL" dirty="0"/>
              <a:t>narządów płciowych, petting), by </a:t>
            </a:r>
            <a:r>
              <a:rPr lang="pl-PL" dirty="0" smtClean="0"/>
              <a:t>potem u </a:t>
            </a:r>
            <a:r>
              <a:rPr lang="pl-PL" dirty="0"/>
              <a:t>schyłku okresu dorastania zmienić się w aktywność genitalną. </a:t>
            </a:r>
          </a:p>
        </p:txBody>
      </p:sp>
    </p:spTree>
    <p:extLst>
      <p:ext uri="{BB962C8B-B14F-4D97-AF65-F5344CB8AC3E}">
        <p14:creationId xmlns:p14="http://schemas.microsoft.com/office/powerpoint/2010/main" val="104072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Dorosłość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stanowi </a:t>
            </a:r>
            <a:r>
              <a:rPr lang="pl-PL" dirty="0"/>
              <a:t>ostatni, i podobnie jak dzieciństwo, niejednolity okres w cyklu rozwoju seksualnego. </a:t>
            </a:r>
            <a:endParaRPr lang="pl-PL" dirty="0" smtClean="0"/>
          </a:p>
          <a:p>
            <a:r>
              <a:rPr lang="pl-PL" dirty="0" smtClean="0"/>
              <a:t>Okres </a:t>
            </a:r>
            <a:r>
              <a:rPr lang="pl-PL" dirty="0"/>
              <a:t>najdłuższy, bo trwający kilkadziesiąt lat. </a:t>
            </a:r>
            <a:endParaRPr lang="pl-PL" dirty="0" smtClean="0"/>
          </a:p>
          <a:p>
            <a:r>
              <a:rPr lang="pl-PL" dirty="0" smtClean="0"/>
              <a:t>Jego </a:t>
            </a:r>
            <a:r>
              <a:rPr lang="pl-PL" dirty="0"/>
              <a:t>początek określony jest przez gotowość do podjęcia aktywności genitalnej i prokreacyjnej, a koniec - przez śmierć. </a:t>
            </a:r>
            <a:endParaRPr lang="pl-PL" dirty="0" smtClean="0"/>
          </a:p>
          <a:p>
            <a:r>
              <a:rPr lang="pl-PL" dirty="0" smtClean="0"/>
              <a:t>Pod </a:t>
            </a:r>
            <a:r>
              <a:rPr lang="pl-PL" dirty="0"/>
              <a:t>względem biologicznym jest to czas wypełniony i okresami intensywnych zmian, i fazami względnej ciszy</a:t>
            </a:r>
          </a:p>
        </p:txBody>
      </p:sp>
    </p:spTree>
    <p:extLst>
      <p:ext uri="{BB962C8B-B14F-4D97-AF65-F5344CB8AC3E}">
        <p14:creationId xmlns:p14="http://schemas.microsoft.com/office/powerpoint/2010/main" val="30702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Dorosłość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Levinson dzieli go na krótsze etapy</a:t>
            </a:r>
            <a:r>
              <a:rPr lang="pl-PL" dirty="0" smtClean="0"/>
              <a:t>:</a:t>
            </a:r>
          </a:p>
          <a:p>
            <a:r>
              <a:rPr lang="pl-PL" dirty="0" smtClean="0"/>
              <a:t>wczesna </a:t>
            </a:r>
            <a:r>
              <a:rPr lang="pl-PL" dirty="0"/>
              <a:t>dorosłość - 17.-40. rok </a:t>
            </a:r>
            <a:r>
              <a:rPr lang="pl-PL" dirty="0" smtClean="0"/>
              <a:t>życia,</a:t>
            </a:r>
          </a:p>
          <a:p>
            <a:r>
              <a:rPr lang="pl-PL" dirty="0" smtClean="0"/>
              <a:t>średnia </a:t>
            </a:r>
            <a:r>
              <a:rPr lang="pl-PL" dirty="0"/>
              <a:t>dorosłość - 40.-60. rok życia, </a:t>
            </a:r>
            <a:endParaRPr lang="pl-PL" dirty="0" smtClean="0"/>
          </a:p>
          <a:p>
            <a:r>
              <a:rPr lang="pl-PL" dirty="0" smtClean="0"/>
              <a:t>późna </a:t>
            </a:r>
            <a:r>
              <a:rPr lang="pl-PL" dirty="0"/>
              <a:t>dorosłość - powyżej 60. roku życia.</a:t>
            </a:r>
          </a:p>
        </p:txBody>
      </p:sp>
    </p:spTree>
    <p:extLst>
      <p:ext uri="{BB962C8B-B14F-4D97-AF65-F5344CB8AC3E}">
        <p14:creationId xmlns:p14="http://schemas.microsoft.com/office/powerpoint/2010/main" val="399743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Dorosłość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We wczesnej dorosłości (trwającej od końca dorastania do początku czwartej dekady życia) rozwój seksualny przebiega pod wpływem partnera seksualnego i grupy rówieśniczej, która </a:t>
            </a:r>
            <a:r>
              <a:rPr lang="pl-PL" dirty="0" smtClean="0"/>
              <a:t>stanowi </a:t>
            </a:r>
            <a:r>
              <a:rPr lang="pl-PL" dirty="0"/>
              <a:t>pole </a:t>
            </a:r>
            <a:r>
              <a:rPr lang="pl-PL" dirty="0" smtClean="0"/>
              <a:t>poszukiwania </a:t>
            </a:r>
            <a:r>
              <a:rPr lang="pl-PL" dirty="0"/>
              <a:t>partnera. </a:t>
            </a:r>
            <a:endParaRPr lang="pl-PL" dirty="0" smtClean="0"/>
          </a:p>
          <a:p>
            <a:r>
              <a:rPr lang="pl-PL" dirty="0"/>
              <a:t>Popęd seksualny u młodych kobiet i mężczyzn nie zmienia się równolegle. </a:t>
            </a:r>
            <a:endParaRPr lang="pl-PL" dirty="0" smtClean="0"/>
          </a:p>
          <a:p>
            <a:r>
              <a:rPr lang="pl-PL" dirty="0" smtClean="0"/>
              <a:t>Pełna </a:t>
            </a:r>
            <a:r>
              <a:rPr lang="pl-PL" dirty="0"/>
              <a:t>dojrzałość seksualna u kobiet przypada na czwartą dekadę życia, a u mężczyzn na trzecią </a:t>
            </a:r>
            <a:endParaRPr lang="pl-PL" dirty="0" smtClean="0"/>
          </a:p>
          <a:p>
            <a:r>
              <a:rPr lang="pl-PL" dirty="0" smtClean="0"/>
              <a:t>Wiąże się </a:t>
            </a:r>
            <a:r>
              <a:rPr lang="pl-PL" dirty="0"/>
              <a:t>to </a:t>
            </a:r>
            <a:r>
              <a:rPr lang="pl-PL" dirty="0" smtClean="0"/>
              <a:t>między </a:t>
            </a:r>
            <a:r>
              <a:rPr lang="pl-PL" dirty="0"/>
              <a:t>innym i z </a:t>
            </a:r>
            <a:r>
              <a:rPr lang="pl-PL" dirty="0" smtClean="0"/>
              <a:t>różnymi funkcjami pełnionymi przez </a:t>
            </a:r>
            <a:r>
              <a:rPr lang="pl-PL" dirty="0"/>
              <a:t>nich w akcie prokreacji. </a:t>
            </a:r>
            <a:endParaRPr lang="pl-PL" dirty="0" smtClean="0"/>
          </a:p>
          <a:p>
            <a:r>
              <a:rPr lang="pl-PL" dirty="0" smtClean="0"/>
              <a:t>Wczesna </a:t>
            </a:r>
            <a:r>
              <a:rPr lang="pl-PL" dirty="0"/>
              <a:t>dorosłość to także czas znacznego </a:t>
            </a:r>
            <a:r>
              <a:rPr lang="pl-PL" dirty="0" smtClean="0"/>
              <a:t>zróżnicowania </a:t>
            </a:r>
            <a:r>
              <a:rPr lang="pl-PL" dirty="0"/>
              <a:t>form aktywności seksualnej (</a:t>
            </a:r>
            <a:r>
              <a:rPr lang="pl-PL" dirty="0" smtClean="0"/>
              <a:t>zmiana </a:t>
            </a:r>
            <a:r>
              <a:rPr lang="pl-PL" dirty="0"/>
              <a:t>partnerów , kontakty z większą liczbą osób niż jeden partner, korzystanie z płatnych usług seksualnych) i akceptacji tego stanu rzeczy.</a:t>
            </a:r>
          </a:p>
        </p:txBody>
      </p:sp>
    </p:spTree>
    <p:extLst>
      <p:ext uri="{BB962C8B-B14F-4D97-AF65-F5344CB8AC3E}">
        <p14:creationId xmlns:p14="http://schemas.microsoft.com/office/powerpoint/2010/main" val="29503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Dorosłość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Okres </a:t>
            </a:r>
            <a:r>
              <a:rPr lang="pl-PL" dirty="0"/>
              <a:t>średniej dorosłości, oddzielony od </a:t>
            </a:r>
            <a:r>
              <a:rPr lang="pl-PL" dirty="0" smtClean="0"/>
              <a:t>poprzedniej </a:t>
            </a:r>
            <a:r>
              <a:rPr lang="pl-PL" dirty="0"/>
              <a:t>fazy kryzysem środka życia, jest czasem, w którym seksualność i prokreacja ulegają rozdzieleniu. </a:t>
            </a:r>
            <a:endParaRPr lang="pl-PL" dirty="0" smtClean="0"/>
          </a:p>
          <a:p>
            <a:r>
              <a:rPr lang="pl-PL" dirty="0" smtClean="0"/>
              <a:t>Meno i </a:t>
            </a:r>
            <a:r>
              <a:rPr lang="pl-PL" dirty="0"/>
              <a:t>andropauza, ze względu na towarzyszące im zmiany </a:t>
            </a:r>
            <a:r>
              <a:rPr lang="pl-PL" dirty="0" smtClean="0"/>
              <a:t>hormonalne </a:t>
            </a:r>
            <a:r>
              <a:rPr lang="pl-PL" dirty="0"/>
              <a:t>i ich </a:t>
            </a:r>
            <a:r>
              <a:rPr lang="pl-PL" dirty="0" smtClean="0"/>
              <a:t>konsekwencje</a:t>
            </a:r>
            <a:r>
              <a:rPr lang="pl-PL" dirty="0"/>
              <a:t>, </a:t>
            </a:r>
            <a:r>
              <a:rPr lang="pl-PL" dirty="0" smtClean="0"/>
              <a:t>zamykają </a:t>
            </a:r>
            <a:r>
              <a:rPr lang="pl-PL" dirty="0"/>
              <a:t>(w przypadku </a:t>
            </a:r>
            <a:r>
              <a:rPr lang="pl-PL" dirty="0" smtClean="0"/>
              <a:t>mężczyzn niedosłownie</a:t>
            </a:r>
            <a:r>
              <a:rPr lang="pl-PL" dirty="0"/>
              <a:t>) czas prokreacji. </a:t>
            </a:r>
            <a:endParaRPr lang="pl-PL" dirty="0" smtClean="0"/>
          </a:p>
          <a:p>
            <a:r>
              <a:rPr lang="pl-PL" dirty="0"/>
              <a:t>Kryzys środka życia z jego lękam i przed </a:t>
            </a:r>
            <a:r>
              <a:rPr lang="pl-PL" dirty="0" smtClean="0"/>
              <a:t>śmiercią mobilizuje </a:t>
            </a:r>
            <a:r>
              <a:rPr lang="pl-PL" dirty="0"/>
              <a:t>niektórych </a:t>
            </a:r>
            <a:r>
              <a:rPr lang="pl-PL" dirty="0" smtClean="0"/>
              <a:t>dorosłych </a:t>
            </a:r>
            <a:r>
              <a:rPr lang="pl-PL" dirty="0"/>
              <a:t>do podjęcia ryzyka rozpoczęcia nowego związku</a:t>
            </a:r>
            <a:r>
              <a:rPr lang="pl-PL" dirty="0" smtClean="0"/>
              <a:t>.</a:t>
            </a:r>
          </a:p>
          <a:p>
            <a:r>
              <a:rPr lang="pl-PL" dirty="0" smtClean="0"/>
              <a:t> Wyraźny </a:t>
            </a:r>
            <a:r>
              <a:rPr lang="pl-PL" dirty="0"/>
              <a:t>spadek napięcia seksualnego oraz </a:t>
            </a:r>
            <a:r>
              <a:rPr lang="pl-PL" dirty="0" smtClean="0"/>
              <a:t>wymiana pokoleniowa powodują zmniejszenie </a:t>
            </a:r>
            <a:r>
              <a:rPr lang="pl-PL" dirty="0"/>
              <a:t>aktywności seksualnej. 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badaniach polskich w grupie mężczyzn w wieku 40-49 lat co dziesiąty przyznał, że w ciągu roku przed badaniem miał problemy z erekcją. </a:t>
            </a:r>
          </a:p>
        </p:txBody>
      </p:sp>
    </p:spTree>
    <p:extLst>
      <p:ext uri="{BB962C8B-B14F-4D97-AF65-F5344CB8AC3E}">
        <p14:creationId xmlns:p14="http://schemas.microsoft.com/office/powerpoint/2010/main" val="380421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Dorosłość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6054814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Ostatni </a:t>
            </a:r>
            <a:r>
              <a:rPr lang="pl-PL" dirty="0"/>
              <a:t>okres - późnej dorosłości (starość) - </a:t>
            </a:r>
            <a:r>
              <a:rPr lang="pl-PL" dirty="0" smtClean="0"/>
              <a:t>podporządkowany </a:t>
            </a:r>
            <a:r>
              <a:rPr lang="pl-PL" dirty="0"/>
              <a:t>jest znowu, w dużym stopniu wpływom czynników </a:t>
            </a:r>
            <a:r>
              <a:rPr lang="pl-PL" dirty="0" smtClean="0"/>
              <a:t>biologicznych </a:t>
            </a:r>
          </a:p>
          <a:p>
            <a:r>
              <a:rPr lang="pl-PL" dirty="0" smtClean="0"/>
              <a:t>Starzenie </a:t>
            </a:r>
            <a:r>
              <a:rPr lang="pl-PL" dirty="0"/>
              <a:t>się organizm u powoduje znaczne zmiany w sekrecji </a:t>
            </a:r>
            <a:r>
              <a:rPr lang="pl-PL" dirty="0" smtClean="0"/>
              <a:t>hormonalnej</a:t>
            </a:r>
            <a:r>
              <a:rPr lang="pl-PL" dirty="0"/>
              <a:t>, a </a:t>
            </a:r>
            <a:r>
              <a:rPr lang="pl-PL" dirty="0" smtClean="0"/>
              <a:t>umieranie </a:t>
            </a:r>
            <a:r>
              <a:rPr lang="pl-PL" dirty="0"/>
              <a:t>rówieśników wiąże się z u tratą </a:t>
            </a:r>
            <a:r>
              <a:rPr lang="pl-PL" dirty="0" smtClean="0"/>
              <a:t>partnera </a:t>
            </a:r>
            <a:r>
              <a:rPr lang="pl-PL" dirty="0"/>
              <a:t>rzeczywistego i </a:t>
            </a:r>
            <a:r>
              <a:rPr lang="pl-PL" dirty="0" smtClean="0"/>
              <a:t>potencjalnego</a:t>
            </a:r>
          </a:p>
          <a:p>
            <a:r>
              <a:rPr lang="pl-PL" dirty="0"/>
              <a:t>W tym okresie rozwój seksualny zagrożony jest wycofaniem się z aktywności seksualnej. </a:t>
            </a:r>
            <a:endParaRPr lang="pl-PL" dirty="0" smtClean="0"/>
          </a:p>
          <a:p>
            <a:r>
              <a:rPr lang="pl-PL" dirty="0"/>
              <a:t>P</a:t>
            </a:r>
            <a:r>
              <a:rPr lang="pl-PL" dirty="0" smtClean="0"/>
              <a:t>oważnym </a:t>
            </a:r>
            <a:r>
              <a:rPr lang="pl-PL" dirty="0"/>
              <a:t>wyzwaniem jest dostosowanie seksualności zmieniającej się pod względem intensywności i formy do nowych warunków. </a:t>
            </a:r>
            <a:endParaRPr lang="pl-PL" dirty="0" smtClean="0"/>
          </a:p>
          <a:p>
            <a:r>
              <a:rPr lang="pl-PL" dirty="0" smtClean="0"/>
              <a:t>Znajduje </a:t>
            </a:r>
            <a:r>
              <a:rPr lang="pl-PL" dirty="0"/>
              <a:t>to wyraz w zmianie form aktywności (przejściu od form genitalnych do </a:t>
            </a:r>
            <a:r>
              <a:rPr lang="pl-PL" dirty="0" err="1"/>
              <a:t>pozagenitalnych</a:t>
            </a:r>
            <a:r>
              <a:rPr lang="pl-PL" dirty="0"/>
              <a:t>), spadku częstości współżycia i zmianie doświadczanej satysfakcji, która jednak nie musi mieć tendencji spadkowej. </a:t>
            </a:r>
            <a:endParaRPr lang="pl-PL" dirty="0" smtClean="0"/>
          </a:p>
          <a:p>
            <a:r>
              <a:rPr lang="pl-PL" dirty="0" smtClean="0"/>
              <a:t>Rozwój </a:t>
            </a:r>
            <a:r>
              <a:rPr lang="pl-PL" dirty="0"/>
              <a:t>seksualny w fazie starości przebiega w </a:t>
            </a:r>
            <a:r>
              <a:rPr lang="pl-PL" dirty="0" smtClean="0"/>
              <a:t>warunkach wzrastających </a:t>
            </a:r>
            <a:r>
              <a:rPr lang="pl-PL" dirty="0"/>
              <a:t>ograniczeń i zmniejszającej się siły napięć seksualnych.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108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Seksualność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Seksualność </a:t>
            </a:r>
            <a:r>
              <a:rPr lang="pl-PL" dirty="0"/>
              <a:t>nie jest atrybutem statycznym, ewoluuje w czasie </a:t>
            </a:r>
            <a:r>
              <a:rPr lang="pl-PL" dirty="0" smtClean="0"/>
              <a:t>życia człowieka </a:t>
            </a:r>
            <a:r>
              <a:rPr lang="pl-PL" dirty="0"/>
              <a:t>w procesie rozwoju psychoseksualnego, który trwa od narodzin </a:t>
            </a:r>
            <a:r>
              <a:rPr lang="pl-PL" dirty="0" smtClean="0"/>
              <a:t>aż </a:t>
            </a:r>
            <a:r>
              <a:rPr lang="pl-PL" dirty="0"/>
              <a:t>do ś</a:t>
            </a:r>
            <a:r>
              <a:rPr lang="pl-PL" dirty="0" smtClean="0"/>
              <a:t>mierci. </a:t>
            </a:r>
          </a:p>
          <a:p>
            <a:r>
              <a:rPr lang="pl-PL" dirty="0" smtClean="0"/>
              <a:t>W </a:t>
            </a:r>
            <a:r>
              <a:rPr lang="pl-PL" dirty="0"/>
              <a:t>toku nabywania nowych </a:t>
            </a:r>
            <a:r>
              <a:rPr lang="pl-PL" dirty="0" smtClean="0"/>
              <a:t>doświadczeń </a:t>
            </a:r>
            <a:r>
              <a:rPr lang="pl-PL" dirty="0"/>
              <a:t>seksualnych, dorastania, dojrzewania (w tym </a:t>
            </a:r>
            <a:r>
              <a:rPr lang="pl-PL" dirty="0" smtClean="0"/>
              <a:t>społecznego) </a:t>
            </a:r>
            <a:r>
              <a:rPr lang="pl-PL" dirty="0"/>
              <a:t>oraz starzenia </a:t>
            </a:r>
            <a:r>
              <a:rPr lang="pl-PL" dirty="0" smtClean="0"/>
              <a:t>się następuje zastępowanie </a:t>
            </a:r>
            <a:r>
              <a:rPr lang="pl-PL" dirty="0"/>
              <a:t>jednych, charakterystycznych dla danego etapu rozwoju (wieku), </a:t>
            </a:r>
            <a:r>
              <a:rPr lang="pl-PL" dirty="0" smtClean="0"/>
              <a:t>sprawności </a:t>
            </a:r>
            <a:r>
              <a:rPr lang="pl-PL" dirty="0"/>
              <a:t>(funkcji) </a:t>
            </a:r>
            <a:r>
              <a:rPr lang="pl-PL" dirty="0" smtClean="0"/>
              <a:t>innymi</a:t>
            </a:r>
          </a:p>
          <a:p>
            <a:r>
              <a:rPr lang="pl-PL" dirty="0" smtClean="0"/>
              <a:t> </a:t>
            </a:r>
            <a:r>
              <a:rPr lang="pl-PL" dirty="0"/>
              <a:t>To </a:t>
            </a:r>
            <a:r>
              <a:rPr lang="pl-PL" dirty="0" smtClean="0"/>
              <a:t>pociąga </a:t>
            </a:r>
            <a:r>
              <a:rPr lang="pl-PL" dirty="0"/>
              <a:t>za </a:t>
            </a:r>
            <a:r>
              <a:rPr lang="pl-PL" dirty="0" smtClean="0"/>
              <a:t>sobą </a:t>
            </a:r>
            <a:r>
              <a:rPr lang="pl-PL" dirty="0"/>
              <a:t>zmiany w reakcjach seksualnych, </a:t>
            </a:r>
            <a:r>
              <a:rPr lang="pl-PL" dirty="0" smtClean="0"/>
              <a:t>natężeniu pożądania </a:t>
            </a:r>
            <a:r>
              <a:rPr lang="pl-PL" dirty="0"/>
              <a:t>i podniecenia seksualnego, formach kontaktu fizycznego czy </a:t>
            </a:r>
            <a:r>
              <a:rPr lang="pl-PL" dirty="0" smtClean="0"/>
              <a:t>dążenia </a:t>
            </a:r>
            <a:r>
              <a:rPr lang="pl-PL" dirty="0"/>
              <a:t>do tworzenia </a:t>
            </a:r>
            <a:r>
              <a:rPr lang="pl-PL" dirty="0" smtClean="0"/>
              <a:t>więzi </a:t>
            </a:r>
            <a:r>
              <a:rPr lang="pl-PL" dirty="0"/>
              <a:t>z partnerem</a:t>
            </a:r>
          </a:p>
        </p:txBody>
      </p:sp>
    </p:spTree>
    <p:extLst>
      <p:ext uri="{BB962C8B-B14F-4D97-AF65-F5344CB8AC3E}">
        <p14:creationId xmlns:p14="http://schemas.microsoft.com/office/powerpoint/2010/main" val="236172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MODEL SELIGMANA ROZWOJU </a:t>
            </a:r>
            <a:r>
              <a:rPr lang="pl-PL" dirty="0" smtClean="0"/>
              <a:t>SEKSUALNOŚCI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605481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 smtClean="0"/>
              <a:t>Wartość </a:t>
            </a:r>
            <a:r>
              <a:rPr lang="pl-PL" dirty="0"/>
              <a:t>tego modelu polega na </a:t>
            </a:r>
            <a:r>
              <a:rPr lang="pl-PL" dirty="0" smtClean="0"/>
              <a:t>uporządkowaniu różnych pojęć</a:t>
            </a:r>
          </a:p>
          <a:p>
            <a:pPr marL="0" indent="0">
              <a:buNone/>
            </a:pPr>
            <a:r>
              <a:rPr lang="pl-PL" dirty="0" smtClean="0"/>
              <a:t>Obejmuje </a:t>
            </a:r>
            <a:r>
              <a:rPr lang="pl-PL" dirty="0"/>
              <a:t>on </a:t>
            </a:r>
            <a:r>
              <a:rPr lang="pl-PL" dirty="0" smtClean="0"/>
              <a:t>5 kategorii 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Tożsamość płciowa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 smtClean="0"/>
              <a:t>Polega </a:t>
            </a:r>
            <a:r>
              <a:rPr lang="pl-PL" dirty="0"/>
              <a:t>na </a:t>
            </a:r>
            <a:r>
              <a:rPr lang="pl-PL" dirty="0" smtClean="0"/>
              <a:t>świadomości </a:t>
            </a:r>
            <a:r>
              <a:rPr lang="pl-PL" dirty="0"/>
              <a:t>bycia </a:t>
            </a:r>
            <a:r>
              <a:rPr lang="pl-PL" dirty="0" smtClean="0"/>
              <a:t>kobietą,  mężczyzną, </a:t>
            </a:r>
            <a:r>
              <a:rPr lang="pl-PL" dirty="0"/>
              <a:t>a </a:t>
            </a:r>
            <a:r>
              <a:rPr lang="pl-PL" dirty="0" smtClean="0"/>
              <a:t>także </a:t>
            </a:r>
            <a:r>
              <a:rPr lang="pl-PL" dirty="0"/>
              <a:t>na </a:t>
            </a:r>
            <a:r>
              <a:rPr lang="pl-PL" dirty="0" smtClean="0"/>
              <a:t>świadomości własnych narządów płciowych</a:t>
            </a:r>
            <a:r>
              <a:rPr lang="pl-PL" dirty="0"/>
              <a:t>. </a:t>
            </a:r>
            <a:r>
              <a:rPr lang="pl-PL" dirty="0" smtClean="0"/>
              <a:t>Przykładem </a:t>
            </a:r>
            <a:r>
              <a:rPr lang="pl-PL" dirty="0"/>
              <a:t>patologii </a:t>
            </a:r>
            <a:r>
              <a:rPr lang="pl-PL" dirty="0" smtClean="0"/>
              <a:t>tożsamości płciowej </a:t>
            </a:r>
            <a:r>
              <a:rPr lang="pl-PL" dirty="0"/>
              <a:t>jest </a:t>
            </a:r>
            <a:r>
              <a:rPr lang="pl-PL" dirty="0" smtClean="0"/>
              <a:t>zespół </a:t>
            </a:r>
            <a:r>
              <a:rPr lang="pl-PL" dirty="0"/>
              <a:t>dezaprobaty </a:t>
            </a:r>
            <a:r>
              <a:rPr lang="pl-PL" dirty="0" smtClean="0"/>
              <a:t>płci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 smtClean="0">
                <a:solidFill>
                  <a:srgbClr val="FF0000"/>
                </a:solidFill>
              </a:rPr>
              <a:t>Orientacja </a:t>
            </a:r>
            <a:r>
              <a:rPr lang="pl-PL" dirty="0">
                <a:solidFill>
                  <a:srgbClr val="FF0000"/>
                </a:solidFill>
              </a:rPr>
              <a:t>seksualna. 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Polega </a:t>
            </a:r>
            <a:r>
              <a:rPr lang="pl-PL" dirty="0"/>
              <a:t>na wyborze obiektów </a:t>
            </a:r>
            <a:r>
              <a:rPr lang="pl-PL" dirty="0" smtClean="0"/>
              <a:t>budzących </a:t>
            </a:r>
            <a:r>
              <a:rPr lang="pl-PL" dirty="0"/>
              <a:t>fantazje i reakcje seksualne. Patologia polega na braku akceptacji orientacji i </a:t>
            </a:r>
            <a:r>
              <a:rPr lang="pl-PL" dirty="0" smtClean="0"/>
              <a:t>chęci </a:t>
            </a:r>
            <a:r>
              <a:rPr lang="pl-PL" dirty="0"/>
              <a:t>jej zmiany. 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Preferencje </a:t>
            </a:r>
            <a:r>
              <a:rPr lang="pl-PL" dirty="0">
                <a:solidFill>
                  <a:srgbClr val="FF0000"/>
                </a:solidFill>
              </a:rPr>
              <a:t>i zainteresowania seksualne</a:t>
            </a:r>
            <a:r>
              <a:rPr lang="pl-PL" dirty="0" smtClean="0"/>
              <a:t>.</a:t>
            </a:r>
          </a:p>
          <a:p>
            <a:r>
              <a:rPr lang="pl-PL" dirty="0" smtClean="0"/>
              <a:t> Patologią są </a:t>
            </a:r>
            <a:r>
              <a:rPr lang="pl-PL" dirty="0"/>
              <a:t>zaburzenia preferencji seksualnych (parafilie, dewiacje, zboczenia). </a:t>
            </a:r>
            <a:endParaRPr lang="pl-PL" dirty="0" smtClean="0"/>
          </a:p>
          <a:p>
            <a:r>
              <a:rPr lang="pl-PL" dirty="0" smtClean="0">
                <a:solidFill>
                  <a:srgbClr val="FF0000"/>
                </a:solidFill>
              </a:rPr>
              <a:t>Rola płciowa</a:t>
            </a:r>
            <a:r>
              <a:rPr lang="pl-PL" dirty="0">
                <a:solidFill>
                  <a:srgbClr val="FF0000"/>
                </a:solidFill>
              </a:rPr>
              <a:t>. 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Oznacza </a:t>
            </a:r>
            <a:r>
              <a:rPr lang="pl-PL" dirty="0"/>
              <a:t>publiczne </a:t>
            </a:r>
            <a:r>
              <a:rPr lang="pl-PL" dirty="0" smtClean="0"/>
              <a:t>wyrażanie tożsamości płciowej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 smtClean="0">
                <a:solidFill>
                  <a:srgbClr val="FF0000"/>
                </a:solidFill>
              </a:rPr>
              <a:t>Funkcjonowanie </a:t>
            </a:r>
            <a:r>
              <a:rPr lang="pl-PL" dirty="0">
                <a:solidFill>
                  <a:srgbClr val="FF0000"/>
                </a:solidFill>
              </a:rPr>
              <a:t>seksualne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 smtClean="0"/>
              <a:t>Patologią są </a:t>
            </a:r>
            <a:r>
              <a:rPr lang="pl-PL" dirty="0"/>
              <a:t>dysfunkcje seksualne.</a:t>
            </a:r>
          </a:p>
        </p:txBody>
      </p:sp>
    </p:spTree>
    <p:extLst>
      <p:ext uri="{BB962C8B-B14F-4D97-AF65-F5344CB8AC3E}">
        <p14:creationId xmlns:p14="http://schemas.microsoft.com/office/powerpoint/2010/main" val="71424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Seksualność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Seksualność </a:t>
            </a:r>
            <a:r>
              <a:rPr lang="pl-PL" dirty="0"/>
              <a:t>jest wrodzonym atrybutem i </a:t>
            </a:r>
            <a:r>
              <a:rPr lang="pl-PL" dirty="0" smtClean="0"/>
              <a:t>wrodzoną funkcją każdego człowieka, podlegająca </a:t>
            </a:r>
            <a:r>
              <a:rPr lang="pl-PL" dirty="0"/>
              <a:t>uwarunkowaniom natury </a:t>
            </a:r>
            <a:r>
              <a:rPr lang="pl-PL" dirty="0" smtClean="0"/>
              <a:t>wewnętrznej </a:t>
            </a:r>
            <a:r>
              <a:rPr lang="pl-PL" dirty="0"/>
              <a:t>i </a:t>
            </a:r>
            <a:r>
              <a:rPr lang="pl-PL" dirty="0" smtClean="0"/>
              <a:t>zewnętrznej. </a:t>
            </a:r>
          </a:p>
          <a:p>
            <a:r>
              <a:rPr lang="pl-PL" dirty="0" smtClean="0"/>
              <a:t>Z </a:t>
            </a:r>
            <a:r>
              <a:rPr lang="pl-PL" dirty="0"/>
              <a:t>jednej strony jest to cecha </a:t>
            </a:r>
            <a:r>
              <a:rPr lang="pl-PL" dirty="0" smtClean="0"/>
              <a:t>stała, </a:t>
            </a:r>
            <a:r>
              <a:rPr lang="pl-PL" dirty="0"/>
              <a:t>niezbywalna, </a:t>
            </a:r>
            <a:r>
              <a:rPr lang="pl-PL" dirty="0" smtClean="0"/>
              <a:t>zmieniająca się </a:t>
            </a:r>
            <a:r>
              <a:rPr lang="pl-PL" dirty="0"/>
              <a:t>jednak w cyklu </a:t>
            </a:r>
            <a:r>
              <a:rPr lang="pl-PL" dirty="0" smtClean="0"/>
              <a:t>życia człowieka </a:t>
            </a:r>
            <a:r>
              <a:rPr lang="pl-PL" dirty="0"/>
              <a:t>i </a:t>
            </a:r>
            <a:r>
              <a:rPr lang="pl-PL" dirty="0" smtClean="0"/>
              <a:t>przyjmująca różne </a:t>
            </a:r>
            <a:r>
              <a:rPr lang="pl-PL" dirty="0"/>
              <a:t>formy ekspresji w poszczególnych etapach </a:t>
            </a:r>
            <a:r>
              <a:rPr lang="pl-PL" dirty="0" smtClean="0"/>
              <a:t>życia </a:t>
            </a:r>
            <a:r>
              <a:rPr lang="pl-PL" dirty="0"/>
              <a:t>(fizjologiczny proces starzenia </a:t>
            </a:r>
            <a:r>
              <a:rPr lang="pl-PL" dirty="0" smtClean="0"/>
              <a:t>się, </a:t>
            </a:r>
            <a:r>
              <a:rPr lang="pl-PL" dirty="0"/>
              <a:t>zmiana typów </a:t>
            </a:r>
            <a:r>
              <a:rPr lang="pl-PL" dirty="0" smtClean="0"/>
              <a:t>więzi </a:t>
            </a:r>
            <a:r>
              <a:rPr lang="pl-PL" dirty="0"/>
              <a:t>z partnerem, </a:t>
            </a:r>
            <a:r>
              <a:rPr lang="pl-PL" dirty="0" smtClean="0"/>
              <a:t>osiąganie dojrzałości, </a:t>
            </a:r>
            <a:r>
              <a:rPr lang="pl-PL" dirty="0"/>
              <a:t>kontekst </a:t>
            </a:r>
            <a:r>
              <a:rPr lang="pl-PL" dirty="0" smtClean="0"/>
              <a:t>społeczny</a:t>
            </a:r>
            <a:r>
              <a:rPr lang="pl-PL" dirty="0"/>
              <a:t>), z drugiej – element ludzkiej kondycji, oparty na prawach natury i od niej </a:t>
            </a:r>
            <a:r>
              <a:rPr lang="pl-PL" dirty="0" smtClean="0"/>
              <a:t>zależny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123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ORIENTACJE SEKSUALNE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Orientacja seksualna </a:t>
            </a:r>
            <a:r>
              <a:rPr lang="pl-PL" dirty="0" smtClean="0"/>
              <a:t>wiąże się </a:t>
            </a:r>
            <a:r>
              <a:rPr lang="pl-PL" dirty="0"/>
              <a:t>z wyborem obiektów </a:t>
            </a:r>
            <a:r>
              <a:rPr lang="pl-PL" dirty="0" smtClean="0"/>
              <a:t>budzących </a:t>
            </a:r>
            <a:r>
              <a:rPr lang="pl-PL" dirty="0"/>
              <a:t>fantazje i reakcje seksualne, jego </a:t>
            </a:r>
            <a:r>
              <a:rPr lang="pl-PL" dirty="0" smtClean="0"/>
              <a:t>trwałością </a:t>
            </a:r>
            <a:r>
              <a:rPr lang="pl-PL" dirty="0"/>
              <a:t>w </a:t>
            </a:r>
            <a:r>
              <a:rPr lang="pl-PL" dirty="0" smtClean="0"/>
              <a:t>życiu </a:t>
            </a:r>
            <a:r>
              <a:rPr lang="pl-PL" dirty="0"/>
              <a:t>danej osoby i </a:t>
            </a:r>
            <a:r>
              <a:rPr lang="pl-PL" dirty="0" smtClean="0"/>
              <a:t>akceptacją</a:t>
            </a:r>
          </a:p>
          <a:p>
            <a:pPr marL="0" indent="0">
              <a:buNone/>
            </a:pPr>
            <a:r>
              <a:rPr lang="pl-PL" dirty="0"/>
              <a:t>Obecnie </a:t>
            </a:r>
            <a:r>
              <a:rPr lang="pl-PL" dirty="0" smtClean="0"/>
              <a:t>wyróżnia się </a:t>
            </a:r>
            <a:r>
              <a:rPr lang="pl-PL" dirty="0"/>
              <a:t>trzy orientacje seksualne: </a:t>
            </a:r>
            <a:endParaRPr lang="pl-PL" dirty="0" smtClean="0"/>
          </a:p>
          <a:p>
            <a:r>
              <a:rPr lang="pl-PL" dirty="0">
                <a:solidFill>
                  <a:srgbClr val="FF0000"/>
                </a:solidFill>
              </a:rPr>
              <a:t>H</a:t>
            </a:r>
            <a:r>
              <a:rPr lang="pl-PL" dirty="0" smtClean="0">
                <a:solidFill>
                  <a:srgbClr val="FF0000"/>
                </a:solidFill>
              </a:rPr>
              <a:t>eteroseksualna</a:t>
            </a:r>
            <a:r>
              <a:rPr lang="pl-PL" dirty="0" smtClean="0"/>
              <a:t> </a:t>
            </a:r>
            <a:r>
              <a:rPr lang="pl-PL" dirty="0"/>
              <a:t>(najbardziej </a:t>
            </a:r>
            <a:r>
              <a:rPr lang="pl-PL" dirty="0" smtClean="0"/>
              <a:t>rozpowszechnioną </a:t>
            </a:r>
            <a:r>
              <a:rPr lang="pl-PL" dirty="0"/>
              <a:t>w populacji </a:t>
            </a:r>
            <a:r>
              <a:rPr lang="pl-PL" dirty="0" smtClean="0"/>
              <a:t>75,2%, K </a:t>
            </a:r>
            <a:r>
              <a:rPr lang="pl-PL" dirty="0"/>
              <a:t>74,1% </a:t>
            </a:r>
            <a:r>
              <a:rPr lang="pl-PL" dirty="0" smtClean="0"/>
              <a:t>, M </a:t>
            </a:r>
            <a:r>
              <a:rPr lang="pl-PL" dirty="0"/>
              <a:t>76,4%), </a:t>
            </a:r>
            <a:endParaRPr lang="pl-PL" dirty="0" smtClean="0"/>
          </a:p>
          <a:p>
            <a:r>
              <a:rPr lang="pl-PL" dirty="0" smtClean="0">
                <a:solidFill>
                  <a:srgbClr val="FF0000"/>
                </a:solidFill>
              </a:rPr>
              <a:t>Homoseksualną</a:t>
            </a:r>
            <a:r>
              <a:rPr lang="pl-PL" dirty="0" smtClean="0"/>
              <a:t> </a:t>
            </a:r>
            <a:r>
              <a:rPr lang="pl-PL" dirty="0"/>
              <a:t>K 4,9% M 3,6% (2004) 6,4% 3,2% (2012)</a:t>
            </a:r>
          </a:p>
          <a:p>
            <a:r>
              <a:rPr lang="pl-PL" dirty="0">
                <a:solidFill>
                  <a:srgbClr val="FF0000"/>
                </a:solidFill>
              </a:rPr>
              <a:t>B</a:t>
            </a:r>
            <a:r>
              <a:rPr lang="pl-PL" dirty="0" smtClean="0">
                <a:solidFill>
                  <a:srgbClr val="FF0000"/>
                </a:solidFill>
              </a:rPr>
              <a:t>iseksualną</a:t>
            </a:r>
            <a:r>
              <a:rPr lang="pl-PL" dirty="0" smtClean="0"/>
              <a:t> </a:t>
            </a:r>
            <a:r>
              <a:rPr lang="pl-PL" dirty="0"/>
              <a:t>2,3% K 2,6% M 2%</a:t>
            </a:r>
          </a:p>
        </p:txBody>
      </p:sp>
    </p:spTree>
    <p:extLst>
      <p:ext uri="{BB962C8B-B14F-4D97-AF65-F5344CB8AC3E}">
        <p14:creationId xmlns:p14="http://schemas.microsoft.com/office/powerpoint/2010/main" val="357752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ORIENTACJE SEKSUALNE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Prawdopodobnie w </a:t>
            </a:r>
            <a:r>
              <a:rPr lang="pl-PL" dirty="0" smtClean="0"/>
              <a:t>przyszłości zostaną  wyodrębnione </a:t>
            </a:r>
            <a:r>
              <a:rPr lang="pl-PL" dirty="0"/>
              <a:t>dwie kolejne orientacje seksualne: </a:t>
            </a:r>
            <a:endParaRPr lang="pl-PL" dirty="0" smtClean="0"/>
          </a:p>
          <a:p>
            <a:r>
              <a:rPr lang="pl-PL" dirty="0" smtClean="0">
                <a:solidFill>
                  <a:srgbClr val="FF0000"/>
                </a:solidFill>
              </a:rPr>
              <a:t>Aseksualna</a:t>
            </a:r>
            <a:r>
              <a:rPr lang="pl-PL" dirty="0"/>
              <a:t>. Obejmuje </a:t>
            </a:r>
            <a:r>
              <a:rPr lang="pl-PL" dirty="0" smtClean="0"/>
              <a:t>oko</a:t>
            </a:r>
            <a:r>
              <a:rPr lang="pl-PL" dirty="0"/>
              <a:t>ło 2,1% K 3,1% M1,1%. </a:t>
            </a:r>
            <a:endParaRPr lang="pl-PL" dirty="0" smtClean="0"/>
          </a:p>
          <a:p>
            <a:r>
              <a:rPr lang="pl-PL" dirty="0" smtClean="0"/>
              <a:t>Polega </a:t>
            </a:r>
            <a:r>
              <a:rPr lang="pl-PL" dirty="0"/>
              <a:t>na braku odczuwania </a:t>
            </a:r>
            <a:r>
              <a:rPr lang="pl-PL" dirty="0" smtClean="0"/>
              <a:t>pociągu </a:t>
            </a:r>
            <a:r>
              <a:rPr lang="pl-PL" dirty="0"/>
              <a:t>seksualnego do partnera, </a:t>
            </a:r>
            <a:r>
              <a:rPr lang="pl-PL" dirty="0" smtClean="0"/>
              <a:t>niezależnie </a:t>
            </a:r>
            <a:r>
              <a:rPr lang="pl-PL" dirty="0"/>
              <a:t>od </a:t>
            </a:r>
            <a:r>
              <a:rPr lang="pl-PL" dirty="0" smtClean="0"/>
              <a:t>płci. </a:t>
            </a:r>
          </a:p>
          <a:p>
            <a:r>
              <a:rPr lang="pl-PL" dirty="0" smtClean="0"/>
              <a:t>Nie są dotąd </a:t>
            </a:r>
            <a:r>
              <a:rPr lang="pl-PL" dirty="0"/>
              <a:t>znane przyczyny jej </a:t>
            </a:r>
            <a:r>
              <a:rPr lang="pl-PL" dirty="0" smtClean="0"/>
              <a:t>powstania</a:t>
            </a:r>
          </a:p>
          <a:p>
            <a:r>
              <a:rPr lang="pl-PL" dirty="0" err="1" smtClean="0">
                <a:solidFill>
                  <a:srgbClr val="FF0000"/>
                </a:solidFill>
              </a:rPr>
              <a:t>Autoerotyczna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 smtClean="0"/>
              <a:t>Polega </a:t>
            </a:r>
            <a:r>
              <a:rPr lang="pl-PL" dirty="0"/>
              <a:t>na </a:t>
            </a:r>
            <a:r>
              <a:rPr lang="pl-PL" dirty="0" smtClean="0"/>
              <a:t>osiąganiu </a:t>
            </a:r>
            <a:r>
              <a:rPr lang="pl-PL" dirty="0"/>
              <a:t>satysfakcji i orgazmu w </a:t>
            </a:r>
            <a:r>
              <a:rPr lang="pl-PL" dirty="0" err="1"/>
              <a:t>zachowaniach</a:t>
            </a:r>
            <a:r>
              <a:rPr lang="pl-PL" dirty="0"/>
              <a:t> masturbacyjnych, </a:t>
            </a:r>
            <a:r>
              <a:rPr lang="pl-PL" dirty="0" smtClean="0"/>
              <a:t>dominujących </a:t>
            </a:r>
            <a:r>
              <a:rPr lang="pl-PL" dirty="0"/>
              <a:t>lub </a:t>
            </a:r>
            <a:r>
              <a:rPr lang="pl-PL" dirty="0" smtClean="0"/>
              <a:t>wyłącznych </a:t>
            </a:r>
            <a:r>
              <a:rPr lang="pl-PL" dirty="0"/>
              <a:t>w </a:t>
            </a:r>
            <a:r>
              <a:rPr lang="pl-PL" dirty="0" smtClean="0"/>
              <a:t>życiu </a:t>
            </a:r>
            <a:r>
              <a:rPr lang="pl-PL" dirty="0"/>
              <a:t>seksualnym danej osoby. </a:t>
            </a:r>
            <a:endParaRPr lang="pl-PL" dirty="0" smtClean="0"/>
          </a:p>
          <a:p>
            <a:r>
              <a:rPr lang="pl-PL" dirty="0" smtClean="0"/>
              <a:t>Nie </a:t>
            </a:r>
            <a:r>
              <a:rPr lang="pl-PL" dirty="0"/>
              <a:t>wiadomo, jakiej </a:t>
            </a:r>
            <a:r>
              <a:rPr lang="pl-PL" dirty="0" smtClean="0"/>
              <a:t>części </a:t>
            </a:r>
            <a:r>
              <a:rPr lang="pl-PL" dirty="0"/>
              <a:t>populacji dotyczy. </a:t>
            </a:r>
            <a:endParaRPr lang="pl-PL" dirty="0" smtClean="0"/>
          </a:p>
          <a:p>
            <a:r>
              <a:rPr lang="pl-PL" dirty="0" smtClean="0"/>
              <a:t>Częściej </a:t>
            </a:r>
            <a:r>
              <a:rPr lang="pl-PL" dirty="0"/>
              <a:t>spotykana jest u </a:t>
            </a:r>
            <a:r>
              <a:rPr lang="pl-PL" dirty="0" smtClean="0"/>
              <a:t>mężczyzn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9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ROLE </a:t>
            </a:r>
            <a:r>
              <a:rPr lang="pl-PL" dirty="0" err="1" smtClean="0"/>
              <a:t>PłCIOWE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Istota </a:t>
            </a:r>
            <a:r>
              <a:rPr lang="pl-PL" dirty="0" smtClean="0"/>
              <a:t>męskości </a:t>
            </a:r>
            <a:r>
              <a:rPr lang="pl-PL" dirty="0"/>
              <a:t>i </a:t>
            </a:r>
            <a:r>
              <a:rPr lang="pl-PL" dirty="0" smtClean="0"/>
              <a:t>kobiecości </a:t>
            </a:r>
            <a:r>
              <a:rPr lang="pl-PL" dirty="0"/>
              <a:t>oraz specyfika ról </a:t>
            </a:r>
            <a:r>
              <a:rPr lang="pl-PL" dirty="0" smtClean="0"/>
              <a:t>płciowych były </a:t>
            </a:r>
            <a:r>
              <a:rPr lang="pl-PL" dirty="0"/>
              <a:t>przedmiotem zainteresowania badaczy, </a:t>
            </a:r>
            <a:r>
              <a:rPr lang="pl-PL" dirty="0" smtClean="0"/>
              <a:t>i źródłem </a:t>
            </a:r>
            <a:r>
              <a:rPr lang="pl-PL" dirty="0"/>
              <a:t>wielu teorii</a:t>
            </a:r>
            <a:r>
              <a:rPr lang="pl-PL" dirty="0" smtClean="0"/>
              <a:t>.</a:t>
            </a:r>
          </a:p>
          <a:p>
            <a:r>
              <a:rPr lang="pl-PL" dirty="0"/>
              <a:t>Obecnie </a:t>
            </a:r>
            <a:r>
              <a:rPr lang="pl-PL" dirty="0" smtClean="0"/>
              <a:t>największym </a:t>
            </a:r>
            <a:r>
              <a:rPr lang="pl-PL" dirty="0"/>
              <a:t>zainteresowaniem </a:t>
            </a:r>
            <a:r>
              <a:rPr lang="pl-PL" dirty="0" smtClean="0"/>
              <a:t>cieszą się: </a:t>
            </a:r>
            <a:r>
              <a:rPr lang="pl-PL" dirty="0"/>
              <a:t>psychologia ewolucyjna i „</a:t>
            </a:r>
            <a:r>
              <a:rPr lang="pl-PL" dirty="0" err="1"/>
              <a:t>gender</a:t>
            </a:r>
            <a:r>
              <a:rPr lang="pl-PL" dirty="0"/>
              <a:t> </a:t>
            </a:r>
            <a:r>
              <a:rPr lang="pl-PL" dirty="0" err="1"/>
              <a:t>study</a:t>
            </a:r>
            <a:r>
              <a:rPr lang="pl-PL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094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ROLE </a:t>
            </a:r>
            <a:r>
              <a:rPr lang="pl-PL" dirty="0" err="1"/>
              <a:t>PłCIOWE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18447" y="111211"/>
            <a:ext cx="6281873" cy="594059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Z </a:t>
            </a:r>
            <a:r>
              <a:rPr lang="pl-PL" dirty="0" smtClean="0"/>
              <a:t>badań </a:t>
            </a:r>
            <a:r>
              <a:rPr lang="pl-PL" dirty="0"/>
              <a:t>nad </a:t>
            </a:r>
            <a:r>
              <a:rPr lang="pl-PL" dirty="0" smtClean="0"/>
              <a:t>różnicami między płciami </a:t>
            </a:r>
            <a:r>
              <a:rPr lang="pl-PL" dirty="0"/>
              <a:t>wynika, </a:t>
            </a:r>
            <a:r>
              <a:rPr lang="pl-PL" dirty="0" smtClean="0"/>
              <a:t>że</a:t>
            </a:r>
            <a:r>
              <a:rPr lang="pl-PL" dirty="0"/>
              <a:t>: </a:t>
            </a:r>
          </a:p>
          <a:p>
            <a:r>
              <a:rPr lang="pl-PL" dirty="0" smtClean="0"/>
              <a:t>Inna </a:t>
            </a:r>
            <a:r>
              <a:rPr lang="pl-PL" dirty="0"/>
              <a:t>jest budowa mózgu kobiety i </a:t>
            </a:r>
            <a:r>
              <a:rPr lang="pl-PL" dirty="0" smtClean="0"/>
              <a:t>mężczyzny </a:t>
            </a:r>
            <a:r>
              <a:rPr lang="pl-PL" dirty="0"/>
              <a:t>(</a:t>
            </a:r>
            <a:r>
              <a:rPr lang="pl-PL" dirty="0" smtClean="0"/>
              <a:t>zróżnicowanie ośrodków sterujących seksualnością, </a:t>
            </a:r>
            <a:r>
              <a:rPr lang="pl-PL" dirty="0"/>
              <a:t>emocjami).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/>
              <a:t>Inna jest „chemia seksu i </a:t>
            </a:r>
            <a:r>
              <a:rPr lang="pl-PL" dirty="0" smtClean="0"/>
              <a:t>miłości”, </a:t>
            </a:r>
            <a:r>
              <a:rPr lang="pl-PL" dirty="0"/>
              <a:t>np. u kobiet </a:t>
            </a:r>
            <a:r>
              <a:rPr lang="pl-PL" dirty="0" smtClean="0"/>
              <a:t>większe </a:t>
            </a:r>
            <a:r>
              <a:rPr lang="pl-PL" dirty="0"/>
              <a:t>znaczenie </a:t>
            </a:r>
            <a:r>
              <a:rPr lang="pl-PL" dirty="0" smtClean="0"/>
              <a:t>mają </a:t>
            </a:r>
            <a:r>
              <a:rPr lang="pl-PL" dirty="0"/>
              <a:t>estrogeny, a u </a:t>
            </a:r>
            <a:r>
              <a:rPr lang="pl-PL" dirty="0" smtClean="0"/>
              <a:t>mężczyzn </a:t>
            </a:r>
            <a:r>
              <a:rPr lang="pl-PL" dirty="0"/>
              <a:t>testosteron. 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rolach </a:t>
            </a:r>
            <a:r>
              <a:rPr lang="pl-PL" dirty="0" smtClean="0"/>
              <a:t>społecznych </a:t>
            </a:r>
            <a:r>
              <a:rPr lang="pl-PL" dirty="0"/>
              <a:t>nadal dominuje </a:t>
            </a:r>
            <a:r>
              <a:rPr lang="pl-PL" dirty="0" err="1"/>
              <a:t>stereotypizacja</a:t>
            </a:r>
            <a:r>
              <a:rPr lang="pl-PL" dirty="0"/>
              <a:t> ról. </a:t>
            </a:r>
          </a:p>
          <a:p>
            <a:r>
              <a:rPr lang="pl-PL" dirty="0" smtClean="0"/>
              <a:t>Cechy atrakcyjności </a:t>
            </a:r>
            <a:r>
              <a:rPr lang="pl-PL" dirty="0"/>
              <a:t>i wyboru partnera w </a:t>
            </a:r>
            <a:r>
              <a:rPr lang="pl-PL" dirty="0" smtClean="0"/>
              <a:t>dużym </a:t>
            </a:r>
            <a:r>
              <a:rPr lang="pl-PL" dirty="0"/>
              <a:t>stopniu </a:t>
            </a:r>
            <a:r>
              <a:rPr lang="pl-PL" dirty="0" smtClean="0"/>
              <a:t>wiążą  się </a:t>
            </a:r>
            <a:r>
              <a:rPr lang="pl-PL" dirty="0"/>
              <a:t>z </a:t>
            </a:r>
            <a:r>
              <a:rPr lang="pl-PL" dirty="0" smtClean="0"/>
              <a:t>reprodukcją.</a:t>
            </a:r>
          </a:p>
          <a:p>
            <a:r>
              <a:rPr lang="pl-PL" dirty="0"/>
              <a:t>Wiele </a:t>
            </a:r>
            <a:r>
              <a:rPr lang="pl-PL" dirty="0" err="1" smtClean="0"/>
              <a:t>zachowań</a:t>
            </a:r>
            <a:r>
              <a:rPr lang="pl-PL" dirty="0" smtClean="0"/>
              <a:t> </a:t>
            </a:r>
            <a:r>
              <a:rPr lang="pl-PL" dirty="0"/>
              <a:t>ocenianych jako typowe dla danej </a:t>
            </a:r>
            <a:r>
              <a:rPr lang="pl-PL" dirty="0" smtClean="0"/>
              <a:t>płci </a:t>
            </a:r>
            <a:r>
              <a:rPr lang="pl-PL" dirty="0"/>
              <a:t>wynika z innego traktowania dzieci przez rodziców w </a:t>
            </a:r>
            <a:r>
              <a:rPr lang="pl-PL" dirty="0" smtClean="0"/>
              <a:t>zależności </a:t>
            </a:r>
            <a:r>
              <a:rPr lang="pl-PL" dirty="0"/>
              <a:t>od ich </a:t>
            </a:r>
            <a:r>
              <a:rPr lang="pl-PL" dirty="0" smtClean="0"/>
              <a:t>płci.</a:t>
            </a:r>
          </a:p>
          <a:p>
            <a:r>
              <a:rPr lang="pl-PL" dirty="0" smtClean="0"/>
              <a:t> </a:t>
            </a:r>
            <a:r>
              <a:rPr lang="pl-PL" dirty="0"/>
              <a:t>W niektórych kulturach istnieje trzecia </a:t>
            </a:r>
            <a:r>
              <a:rPr lang="pl-PL" dirty="0" smtClean="0"/>
              <a:t>płeć, </a:t>
            </a:r>
            <a:r>
              <a:rPr lang="pl-PL" dirty="0"/>
              <a:t>np. </a:t>
            </a:r>
            <a:r>
              <a:rPr lang="pl-PL" dirty="0" err="1"/>
              <a:t>berdache</a:t>
            </a:r>
            <a:r>
              <a:rPr lang="pl-PL" dirty="0"/>
              <a:t>, </a:t>
            </a:r>
            <a:r>
              <a:rPr lang="pl-PL" dirty="0" smtClean="0"/>
              <a:t>społecznie </a:t>
            </a:r>
            <a:r>
              <a:rPr lang="pl-PL" dirty="0"/>
              <a:t>akceptowana. </a:t>
            </a:r>
          </a:p>
          <a:p>
            <a:r>
              <a:rPr lang="pl-PL" dirty="0" smtClean="0"/>
              <a:t>Zachowania </a:t>
            </a:r>
            <a:r>
              <a:rPr lang="pl-PL" dirty="0"/>
              <a:t>„typowo” </a:t>
            </a:r>
            <a:r>
              <a:rPr lang="pl-PL" dirty="0" smtClean="0"/>
              <a:t>męskie </a:t>
            </a:r>
            <a:r>
              <a:rPr lang="pl-PL" dirty="0"/>
              <a:t>czy kobiece </a:t>
            </a:r>
            <a:r>
              <a:rPr lang="pl-PL" dirty="0" smtClean="0"/>
              <a:t>często są świadomą strategią </a:t>
            </a:r>
            <a:r>
              <a:rPr lang="pl-PL" dirty="0"/>
              <a:t>zachowania, </a:t>
            </a:r>
            <a:r>
              <a:rPr lang="pl-PL" dirty="0" smtClean="0"/>
              <a:t>odpowiedzią </a:t>
            </a:r>
            <a:r>
              <a:rPr lang="pl-PL" dirty="0"/>
              <a:t>na zapotrzebowanie, </a:t>
            </a:r>
            <a:r>
              <a:rPr lang="pl-PL" dirty="0" smtClean="0"/>
              <a:t>wynikające  </a:t>
            </a:r>
            <a:r>
              <a:rPr lang="pl-PL" dirty="0"/>
              <a:t>z potrzeby akceptacji.</a:t>
            </a:r>
          </a:p>
        </p:txBody>
      </p:sp>
    </p:spTree>
    <p:extLst>
      <p:ext uri="{BB962C8B-B14F-4D97-AF65-F5344CB8AC3E}">
        <p14:creationId xmlns:p14="http://schemas.microsoft.com/office/powerpoint/2010/main" val="19904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OBRAZ </a:t>
            </a:r>
            <a:r>
              <a:rPr lang="pl-PL" dirty="0" smtClean="0"/>
              <a:t>SEKSUALNOŚCI </a:t>
            </a:r>
            <a:r>
              <a:rPr lang="pl-PL" dirty="0"/>
              <a:t>POLAKÓW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Obraz </a:t>
            </a:r>
            <a:r>
              <a:rPr lang="pl-PL" dirty="0" smtClean="0">
                <a:solidFill>
                  <a:srgbClr val="FF0000"/>
                </a:solidFill>
              </a:rPr>
              <a:t>seksualności </a:t>
            </a:r>
            <a:r>
              <a:rPr lang="pl-PL" dirty="0">
                <a:solidFill>
                  <a:srgbClr val="FF0000"/>
                </a:solidFill>
              </a:rPr>
              <a:t>typowej Polki: 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Wstydzi się </a:t>
            </a:r>
            <a:r>
              <a:rPr lang="pl-PL" dirty="0" err="1" smtClean="0"/>
              <a:t>zachowań</a:t>
            </a:r>
            <a:r>
              <a:rPr lang="pl-PL" dirty="0" smtClean="0"/>
              <a:t> </a:t>
            </a:r>
            <a:r>
              <a:rPr lang="pl-PL" dirty="0"/>
              <a:t>masturbacyjnych. </a:t>
            </a:r>
          </a:p>
          <a:p>
            <a:r>
              <a:rPr lang="pl-PL" dirty="0" smtClean="0"/>
              <a:t>Inicjuje życie </a:t>
            </a:r>
            <a:r>
              <a:rPr lang="pl-PL" dirty="0"/>
              <a:t>seksualne w wieku 18 lat i </a:t>
            </a:r>
            <a:r>
              <a:rPr lang="pl-PL" dirty="0" smtClean="0"/>
              <a:t>później. </a:t>
            </a:r>
            <a:endParaRPr lang="pl-PL" dirty="0"/>
          </a:p>
          <a:p>
            <a:r>
              <a:rPr lang="pl-PL" dirty="0" smtClean="0"/>
              <a:t>Więź </a:t>
            </a:r>
            <a:r>
              <a:rPr lang="pl-PL" dirty="0"/>
              <a:t>uczuciowa jest motywem inicjacji. </a:t>
            </a:r>
          </a:p>
          <a:p>
            <a:r>
              <a:rPr lang="pl-PL" dirty="0" smtClean="0"/>
              <a:t>Seks </a:t>
            </a:r>
            <a:r>
              <a:rPr lang="pl-PL" dirty="0"/>
              <a:t>w jej  </a:t>
            </a:r>
            <a:r>
              <a:rPr lang="pl-PL" dirty="0" smtClean="0"/>
              <a:t>życiu </a:t>
            </a:r>
            <a:r>
              <a:rPr lang="pl-PL" dirty="0"/>
              <a:t>jest ś</a:t>
            </a:r>
            <a:r>
              <a:rPr lang="pl-PL" dirty="0" smtClean="0"/>
              <a:t>rednio </a:t>
            </a:r>
            <a:r>
              <a:rPr lang="pl-PL" dirty="0"/>
              <a:t>istotny. </a:t>
            </a:r>
            <a:endParaRPr lang="pl-PL" dirty="0" smtClean="0"/>
          </a:p>
          <a:p>
            <a:r>
              <a:rPr lang="pl-PL" dirty="0" smtClean="0"/>
              <a:t>Preferuje pozycję klasyczną </a:t>
            </a:r>
            <a:r>
              <a:rPr lang="pl-PL" dirty="0"/>
              <a:t>w </a:t>
            </a:r>
            <a:r>
              <a:rPr lang="pl-PL" dirty="0" smtClean="0"/>
              <a:t>życiu </a:t>
            </a:r>
            <a:r>
              <a:rPr lang="pl-PL" dirty="0"/>
              <a:t>seksualnym. </a:t>
            </a:r>
            <a:endParaRPr lang="pl-PL" dirty="0" smtClean="0"/>
          </a:p>
          <a:p>
            <a:r>
              <a:rPr lang="pl-PL" dirty="0" smtClean="0"/>
              <a:t>Ceni monogamię, wierność. </a:t>
            </a:r>
          </a:p>
          <a:p>
            <a:r>
              <a:rPr lang="pl-PL" dirty="0" smtClean="0"/>
              <a:t>Ma chęć </a:t>
            </a:r>
            <a:r>
              <a:rPr lang="pl-PL" dirty="0"/>
              <a:t>na seks kilka razy w tygodniu. </a:t>
            </a:r>
            <a:endParaRPr lang="pl-PL" dirty="0" smtClean="0"/>
          </a:p>
          <a:p>
            <a:r>
              <a:rPr lang="pl-PL" dirty="0" smtClean="0"/>
              <a:t>Jest </a:t>
            </a:r>
            <a:r>
              <a:rPr lang="pl-PL" dirty="0"/>
              <a:t>zadowolona z </a:t>
            </a:r>
            <a:r>
              <a:rPr lang="pl-PL" dirty="0" smtClean="0"/>
              <a:t>jakości życia </a:t>
            </a:r>
            <a:r>
              <a:rPr lang="pl-PL" dirty="0"/>
              <a:t>seksualnego i </a:t>
            </a:r>
            <a:r>
              <a:rPr lang="pl-PL" dirty="0" smtClean="0"/>
              <a:t>związku, własnej atrakcyjności. </a:t>
            </a:r>
            <a:endParaRPr lang="pl-PL" dirty="0"/>
          </a:p>
          <a:p>
            <a:r>
              <a:rPr lang="pl-PL" dirty="0" smtClean="0"/>
              <a:t>Orgazm </a:t>
            </a:r>
            <a:r>
              <a:rPr lang="pl-PL" dirty="0"/>
              <a:t>jest dla niej bardzo </a:t>
            </a:r>
            <a:r>
              <a:rPr lang="pl-PL" dirty="0" smtClean="0"/>
              <a:t>ważny. </a:t>
            </a:r>
            <a:endParaRPr lang="pl-PL" dirty="0"/>
          </a:p>
          <a:p>
            <a:r>
              <a:rPr lang="pl-PL" dirty="0" smtClean="0"/>
              <a:t>Nie </a:t>
            </a:r>
            <a:r>
              <a:rPr lang="pl-PL" dirty="0"/>
              <a:t>jest aktywna w </a:t>
            </a:r>
            <a:r>
              <a:rPr lang="pl-PL" dirty="0" smtClean="0"/>
              <a:t>życiu </a:t>
            </a:r>
            <a:r>
              <a:rPr lang="pl-PL" dirty="0"/>
              <a:t>seksualnym. </a:t>
            </a:r>
          </a:p>
          <a:p>
            <a:r>
              <a:rPr lang="pl-PL" dirty="0" smtClean="0"/>
              <a:t>U mężczyzn </a:t>
            </a:r>
            <a:r>
              <a:rPr lang="pl-PL" dirty="0"/>
              <a:t>ceni </a:t>
            </a:r>
            <a:r>
              <a:rPr lang="pl-PL" dirty="0" smtClean="0"/>
              <a:t>troskliwość </a:t>
            </a:r>
            <a:r>
              <a:rPr lang="pl-PL" dirty="0"/>
              <a:t>o </a:t>
            </a:r>
            <a:r>
              <a:rPr lang="pl-PL" dirty="0" smtClean="0"/>
              <a:t>kobietę, wygląd </a:t>
            </a:r>
            <a:r>
              <a:rPr lang="pl-PL" dirty="0"/>
              <a:t>i </a:t>
            </a:r>
            <a:r>
              <a:rPr lang="pl-PL" dirty="0" smtClean="0"/>
              <a:t>osobowość.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338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OBRAZ SEKSUALNOŚCI POLAKÓW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Obraz </a:t>
            </a:r>
            <a:r>
              <a:rPr lang="pl-PL" dirty="0" smtClean="0">
                <a:solidFill>
                  <a:srgbClr val="FF0000"/>
                </a:solidFill>
              </a:rPr>
              <a:t>seksualności </a:t>
            </a:r>
            <a:r>
              <a:rPr lang="pl-PL" dirty="0">
                <a:solidFill>
                  <a:srgbClr val="FF0000"/>
                </a:solidFill>
              </a:rPr>
              <a:t>typowego Polaka: 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Uświadomiony głównie </a:t>
            </a:r>
            <a:r>
              <a:rPr lang="pl-PL" dirty="0"/>
              <a:t>przez </a:t>
            </a:r>
            <a:r>
              <a:rPr lang="pl-PL" dirty="0" smtClean="0"/>
              <a:t>rówieśników </a:t>
            </a:r>
            <a:r>
              <a:rPr lang="pl-PL" dirty="0"/>
              <a:t>i media.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/>
              <a:t>Masturbuje </a:t>
            </a:r>
            <a:r>
              <a:rPr lang="pl-PL" dirty="0" smtClean="0"/>
              <a:t>się </a:t>
            </a:r>
            <a:r>
              <a:rPr lang="pl-PL" dirty="0"/>
              <a:t>i akceptuje takie zachowania. </a:t>
            </a:r>
            <a:endParaRPr lang="pl-PL" dirty="0" smtClean="0"/>
          </a:p>
          <a:p>
            <a:r>
              <a:rPr lang="pl-PL" dirty="0" smtClean="0"/>
              <a:t>Inicjuje życie </a:t>
            </a:r>
            <a:r>
              <a:rPr lang="pl-PL" dirty="0"/>
              <a:t>seksualne przed 18. rokiem </a:t>
            </a:r>
          </a:p>
          <a:p>
            <a:r>
              <a:rPr lang="pl-PL" dirty="0" smtClean="0"/>
              <a:t> Seks </a:t>
            </a:r>
            <a:r>
              <a:rPr lang="pl-PL" dirty="0"/>
              <a:t>jest w jego </a:t>
            </a:r>
            <a:r>
              <a:rPr lang="pl-PL" dirty="0" smtClean="0"/>
              <a:t>życiu </a:t>
            </a:r>
            <a:r>
              <a:rPr lang="pl-PL" dirty="0"/>
              <a:t>bardzo </a:t>
            </a:r>
            <a:r>
              <a:rPr lang="pl-PL" dirty="0" smtClean="0"/>
              <a:t>ważny. </a:t>
            </a:r>
            <a:endParaRPr lang="pl-PL" dirty="0"/>
          </a:p>
          <a:p>
            <a:r>
              <a:rPr lang="pl-PL" dirty="0" smtClean="0"/>
              <a:t>Lubi </a:t>
            </a:r>
            <a:r>
              <a:rPr lang="pl-PL" dirty="0"/>
              <a:t>kontakty oralne. </a:t>
            </a:r>
          </a:p>
          <a:p>
            <a:r>
              <a:rPr lang="pl-PL" dirty="0" smtClean="0"/>
              <a:t>Miał kilka </a:t>
            </a:r>
            <a:r>
              <a:rPr lang="pl-PL" dirty="0"/>
              <a:t>partnerek seksualnych. </a:t>
            </a:r>
          </a:p>
          <a:p>
            <a:r>
              <a:rPr lang="pl-PL" dirty="0" smtClean="0"/>
              <a:t>Preferuje </a:t>
            </a:r>
            <a:r>
              <a:rPr lang="pl-PL" dirty="0"/>
              <a:t>prezerwatywy jako </a:t>
            </a:r>
            <a:r>
              <a:rPr lang="pl-PL" dirty="0" smtClean="0"/>
              <a:t>metodę </a:t>
            </a:r>
            <a:r>
              <a:rPr lang="pl-PL" dirty="0"/>
              <a:t>sterowania </a:t>
            </a:r>
            <a:r>
              <a:rPr lang="pl-PL" dirty="0" smtClean="0"/>
              <a:t>płodnością. </a:t>
            </a:r>
            <a:endParaRPr lang="pl-PL" dirty="0"/>
          </a:p>
          <a:p>
            <a:r>
              <a:rPr lang="pl-PL" dirty="0" smtClean="0"/>
              <a:t>Jest </a:t>
            </a:r>
            <a:r>
              <a:rPr lang="pl-PL" dirty="0"/>
              <a:t>zadowolony z siebie w roli kochanka, w </a:t>
            </a:r>
            <a:r>
              <a:rPr lang="pl-PL" dirty="0" smtClean="0"/>
              <a:t>związku, </a:t>
            </a:r>
            <a:r>
              <a:rPr lang="pl-PL" dirty="0"/>
              <a:t>z </a:t>
            </a:r>
            <a:r>
              <a:rPr lang="pl-PL" dirty="0" smtClean="0"/>
              <a:t>jakości życia </a:t>
            </a:r>
            <a:r>
              <a:rPr lang="pl-PL" dirty="0"/>
              <a:t>seksualnego. </a:t>
            </a:r>
          </a:p>
          <a:p>
            <a:r>
              <a:rPr lang="pl-PL" dirty="0" smtClean="0"/>
              <a:t>U </a:t>
            </a:r>
            <a:r>
              <a:rPr lang="pl-PL" dirty="0"/>
              <a:t>kobiet ceni </a:t>
            </a:r>
            <a:r>
              <a:rPr lang="pl-PL" dirty="0" smtClean="0"/>
              <a:t>urodę, gospodarność, wierność. </a:t>
            </a:r>
            <a:endParaRPr lang="pl-PL" dirty="0"/>
          </a:p>
          <a:p>
            <a:r>
              <a:rPr lang="pl-PL" dirty="0" smtClean="0"/>
              <a:t>Lubi różne </a:t>
            </a:r>
            <a:r>
              <a:rPr lang="pl-PL" dirty="0"/>
              <a:t>pozycje seksualne.</a:t>
            </a:r>
          </a:p>
        </p:txBody>
      </p:sp>
    </p:spTree>
    <p:extLst>
      <p:ext uri="{BB962C8B-B14F-4D97-AF65-F5344CB8AC3E}">
        <p14:creationId xmlns:p14="http://schemas.microsoft.com/office/powerpoint/2010/main" val="384201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PROBLEMY </a:t>
            </a:r>
            <a:r>
              <a:rPr lang="pl-PL" dirty="0" smtClean="0"/>
              <a:t>ZWIĄZANE </a:t>
            </a:r>
            <a:r>
              <a:rPr lang="pl-PL" dirty="0"/>
              <a:t>Z </a:t>
            </a:r>
            <a:r>
              <a:rPr lang="pl-PL" dirty="0" smtClean="0"/>
              <a:t>ŻYCIEM </a:t>
            </a:r>
            <a:r>
              <a:rPr lang="pl-PL" dirty="0"/>
              <a:t>SEKSUALNYM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112083"/>
              </p:ext>
            </p:extLst>
          </p:nvPr>
        </p:nvGraphicFramePr>
        <p:xfrm>
          <a:off x="5118100" y="803275"/>
          <a:ext cx="6281739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3913">
                  <a:extLst>
                    <a:ext uri="{9D8B030D-6E8A-4147-A177-3AD203B41FA5}">
                      <a16:colId xmlns:a16="http://schemas.microsoft.com/office/drawing/2014/main" val="1455971514"/>
                    </a:ext>
                  </a:extLst>
                </a:gridCol>
                <a:gridCol w="2093913">
                  <a:extLst>
                    <a:ext uri="{9D8B030D-6E8A-4147-A177-3AD203B41FA5}">
                      <a16:colId xmlns:a16="http://schemas.microsoft.com/office/drawing/2014/main" val="4189605403"/>
                    </a:ext>
                  </a:extLst>
                </a:gridCol>
                <a:gridCol w="2093913">
                  <a:extLst>
                    <a:ext uri="{9D8B030D-6E8A-4147-A177-3AD203B41FA5}">
                      <a16:colId xmlns:a16="http://schemas.microsoft.com/office/drawing/2014/main" val="37183577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Zaburzenie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Mężczyźni</a:t>
                      </a:r>
                      <a:r>
                        <a:rPr lang="pl-PL" baseline="0" dirty="0" smtClean="0"/>
                        <a:t>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Kobiety 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392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Zmniejszone potrzeby seksualne lub ich brak </a:t>
                      </a:r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Dyspareunia </a:t>
                      </a:r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Brak orgazmu </a:t>
                      </a:r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Zbyt wczesny orgazm </a:t>
                      </a:r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Awersja seksualna </a:t>
                      </a:r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Zaburzenia erekcji </a:t>
                      </a:r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Pochwica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17%</a:t>
                      </a:r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5%</a:t>
                      </a:r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3%</a:t>
                      </a:r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31%</a:t>
                      </a:r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1%</a:t>
                      </a:r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10%</a:t>
                      </a:r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—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30%</a:t>
                      </a:r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12%</a:t>
                      </a:r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8%</a:t>
                      </a:r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7%</a:t>
                      </a:r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3%</a:t>
                      </a:r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—</a:t>
                      </a:r>
                    </a:p>
                    <a:p>
                      <a:endParaRPr lang="pl-PL" dirty="0" smtClean="0"/>
                    </a:p>
                    <a:p>
                      <a:endParaRPr lang="pl-PL" dirty="0" smtClean="0"/>
                    </a:p>
                    <a:p>
                      <a:r>
                        <a:rPr lang="pl-PL" dirty="0" smtClean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727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41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Fizjologiczne aspekty seksualności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Seksualność </a:t>
            </a:r>
            <a:r>
              <a:rPr lang="pl-PL" dirty="0"/>
              <a:t>człowieka: </a:t>
            </a:r>
            <a:endParaRPr lang="pl-PL" dirty="0" smtClean="0"/>
          </a:p>
          <a:p>
            <a:pPr marL="0" indent="0">
              <a:buNone/>
            </a:pPr>
            <a:r>
              <a:rPr lang="pl-PL" i="1" dirty="0" smtClean="0">
                <a:solidFill>
                  <a:srgbClr val="FF0000"/>
                </a:solidFill>
              </a:rPr>
              <a:t>„Obejmuje </a:t>
            </a:r>
            <a:r>
              <a:rPr lang="pl-PL" i="1" dirty="0">
                <a:solidFill>
                  <a:srgbClr val="FF0000"/>
                </a:solidFill>
              </a:rPr>
              <a:t>wszelkie związane z popędem seksualnym sposoby </a:t>
            </a:r>
            <a:r>
              <a:rPr lang="pl-PL" i="1" dirty="0" smtClean="0">
                <a:solidFill>
                  <a:srgbClr val="FF0000"/>
                </a:solidFill>
              </a:rPr>
              <a:t>przeżywania </a:t>
            </a:r>
            <a:r>
              <a:rPr lang="pl-PL" i="1" dirty="0">
                <a:solidFill>
                  <a:srgbClr val="FF0000"/>
                </a:solidFill>
              </a:rPr>
              <a:t>i zachowania, które mają miejsce w </a:t>
            </a:r>
            <a:r>
              <a:rPr lang="pl-PL" i="1" dirty="0" smtClean="0">
                <a:solidFill>
                  <a:srgbClr val="FF0000"/>
                </a:solidFill>
              </a:rPr>
              <a:t>życiu </a:t>
            </a:r>
            <a:r>
              <a:rPr lang="pl-PL" i="1" dirty="0">
                <a:solidFill>
                  <a:srgbClr val="FF0000"/>
                </a:solidFill>
              </a:rPr>
              <a:t>społecznym, określone są przez układ nerwowy, hormonalny, tradycje, kulturę, wychowanie a ponadto przez aktualne oddziaływanie środków masowej informacji, przez mody zachowania i samowychowanie, które modyfikują zachowania </a:t>
            </a:r>
            <a:r>
              <a:rPr lang="pl-PL" i="1" dirty="0" smtClean="0">
                <a:solidFill>
                  <a:srgbClr val="FF0000"/>
                </a:solidFill>
              </a:rPr>
              <a:t>seksualne.” 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			Szewczyk </a:t>
            </a:r>
            <a:r>
              <a:rPr lang="pl-PL" dirty="0"/>
              <a:t>1978</a:t>
            </a:r>
          </a:p>
        </p:txBody>
      </p:sp>
    </p:spTree>
    <p:extLst>
      <p:ext uri="{BB962C8B-B14F-4D97-AF65-F5344CB8AC3E}">
        <p14:creationId xmlns:p14="http://schemas.microsoft.com/office/powerpoint/2010/main" val="418733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Seksualność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Czynniki </a:t>
            </a:r>
            <a:r>
              <a:rPr lang="pl-PL" dirty="0"/>
              <a:t>biologiczne </a:t>
            </a:r>
          </a:p>
          <a:p>
            <a:r>
              <a:rPr lang="pl-PL" dirty="0" smtClean="0"/>
              <a:t>Czynniki </a:t>
            </a:r>
            <a:r>
              <a:rPr lang="pl-PL" dirty="0"/>
              <a:t>psychospołeczne </a:t>
            </a:r>
          </a:p>
          <a:p>
            <a:r>
              <a:rPr lang="pl-PL" dirty="0" smtClean="0"/>
              <a:t>Czynniki </a:t>
            </a:r>
            <a:r>
              <a:rPr lang="pl-PL" dirty="0"/>
              <a:t>kulturowe</a:t>
            </a:r>
          </a:p>
        </p:txBody>
      </p:sp>
    </p:spTree>
    <p:extLst>
      <p:ext uri="{BB962C8B-B14F-4D97-AF65-F5344CB8AC3E}">
        <p14:creationId xmlns:p14="http://schemas.microsoft.com/office/powerpoint/2010/main" val="361534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Aspekt ewolucyjny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Seksualność </a:t>
            </a:r>
            <a:r>
              <a:rPr lang="pl-PL" dirty="0"/>
              <a:t>a rozrodczość 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r>
              <a:rPr lang="pl-PL" i="1" dirty="0" smtClean="0"/>
              <a:t>Seksualność </a:t>
            </a:r>
            <a:r>
              <a:rPr lang="pl-PL" i="1" dirty="0"/>
              <a:t>pojawia się na etapie rozwoju organizmów ż</a:t>
            </a:r>
            <a:r>
              <a:rPr lang="pl-PL" i="1" dirty="0" smtClean="0"/>
              <a:t>ywych, </a:t>
            </a:r>
            <a:r>
              <a:rPr lang="pl-PL" i="1" dirty="0"/>
              <a:t>na którym elementy nerwowe współpracują w procesie </a:t>
            </a:r>
            <a:r>
              <a:rPr lang="pl-PL" i="1" dirty="0" smtClean="0"/>
              <a:t>rozmnażania </a:t>
            </a:r>
            <a:r>
              <a:rPr lang="pl-PL" i="1" dirty="0"/>
              <a:t>się i przyczyniają do spotkania się dwóch komórek płciowych, pochodzących z dwóch </a:t>
            </a:r>
            <a:r>
              <a:rPr lang="pl-PL" i="1" dirty="0" smtClean="0"/>
              <a:t>różnopłciowych </a:t>
            </a:r>
            <a:r>
              <a:rPr lang="pl-PL" i="1" dirty="0"/>
              <a:t>organizmów</a:t>
            </a:r>
            <a:r>
              <a:rPr lang="pl-PL" i="1" dirty="0" smtClean="0"/>
              <a:t>.</a:t>
            </a:r>
          </a:p>
          <a:p>
            <a:pPr marL="0" indent="0"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Rozmnażanie </a:t>
            </a:r>
            <a:r>
              <a:rPr lang="pl-PL" dirty="0">
                <a:solidFill>
                  <a:srgbClr val="FF0000"/>
                </a:solidFill>
              </a:rPr>
              <a:t>≠ seksualność</a:t>
            </a:r>
          </a:p>
        </p:txBody>
      </p:sp>
    </p:spTree>
    <p:extLst>
      <p:ext uri="{BB962C8B-B14F-4D97-AF65-F5344CB8AC3E}">
        <p14:creationId xmlns:p14="http://schemas.microsoft.com/office/powerpoint/2010/main" val="300980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Rozwój seksualny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Traktowany jest </a:t>
            </a:r>
            <a:r>
              <a:rPr lang="pl-PL" dirty="0"/>
              <a:t>jako linia życiowa złożona z wielu etapów, </a:t>
            </a:r>
            <a:r>
              <a:rPr lang="pl-PL" dirty="0" smtClean="0"/>
              <a:t> z</a:t>
            </a:r>
            <a:r>
              <a:rPr lang="pl-PL" dirty="0"/>
              <a:t> których każdy stanowi efekt przebiegu poprzedniego oraz przygotowanie do wejścia w etap </a:t>
            </a:r>
            <a:r>
              <a:rPr lang="pl-PL" dirty="0" smtClean="0"/>
              <a:t>następny</a:t>
            </a:r>
          </a:p>
          <a:p>
            <a:r>
              <a:rPr lang="pl-PL" dirty="0"/>
              <a:t>W rozwoju </a:t>
            </a:r>
            <a:r>
              <a:rPr lang="pl-PL" dirty="0" smtClean="0"/>
              <a:t>tym dużą </a:t>
            </a:r>
            <a:r>
              <a:rPr lang="pl-PL" dirty="0"/>
              <a:t>rolę odgrywają oddziaływania osób znaczących, które poprzez mechanizm modelowania i </a:t>
            </a:r>
            <a:r>
              <a:rPr lang="pl-PL" dirty="0" smtClean="0"/>
              <a:t>identyfikacji </a:t>
            </a:r>
            <a:r>
              <a:rPr lang="pl-PL" dirty="0"/>
              <a:t>wpływają zarówno na kształtowanie się u dziecka cech osobowościowych, jak i jego ustosunkowanie się do świata. </a:t>
            </a:r>
            <a:endParaRPr lang="pl-PL" dirty="0" smtClean="0"/>
          </a:p>
          <a:p>
            <a:r>
              <a:rPr lang="pl-PL" dirty="0" smtClean="0"/>
              <a:t>Oddziaływania </a:t>
            </a:r>
            <a:r>
              <a:rPr lang="pl-PL" dirty="0"/>
              <a:t>te są w dużym stopniu wypadkową preferowanego w danym środowisku modelu wychowania seksualnego</a:t>
            </a:r>
          </a:p>
        </p:txBody>
      </p:sp>
    </p:spTree>
    <p:extLst>
      <p:ext uri="{BB962C8B-B14F-4D97-AF65-F5344CB8AC3E}">
        <p14:creationId xmlns:p14="http://schemas.microsoft.com/office/powerpoint/2010/main" val="365562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Rozdział seksualności od procesów </a:t>
            </a:r>
            <a:r>
              <a:rPr lang="pl-PL" dirty="0" smtClean="0"/>
              <a:t>rozmnażania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Naturalny</a:t>
            </a:r>
            <a:r>
              <a:rPr lang="pl-PL" dirty="0" smtClean="0"/>
              <a:t> </a:t>
            </a:r>
            <a:r>
              <a:rPr lang="pl-PL" dirty="0"/>
              <a:t>(I faza pokwitania, ograniczenia zdolności rozrodczych w cyklu miesięcznym, okres </a:t>
            </a:r>
            <a:r>
              <a:rPr lang="pl-PL" dirty="0" err="1"/>
              <a:t>poprzekwitaniowy</a:t>
            </a:r>
            <a:r>
              <a:rPr lang="pl-PL" dirty="0"/>
              <a:t> ) 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Chorobowy</a:t>
            </a:r>
            <a:r>
              <a:rPr lang="pl-PL" dirty="0" smtClean="0"/>
              <a:t> </a:t>
            </a:r>
            <a:r>
              <a:rPr lang="pl-PL" dirty="0"/>
              <a:t>(schorzenia uszkadzające zdolności rozrodcze przy zachowanych </a:t>
            </a:r>
            <a:r>
              <a:rPr lang="pl-PL" dirty="0" err="1"/>
              <a:t>zdol</a:t>
            </a:r>
            <a:r>
              <a:rPr lang="pl-PL" dirty="0"/>
              <a:t>. do kontaktów płciowych lub odwrotnie) 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Sztuczny</a:t>
            </a:r>
            <a:r>
              <a:rPr lang="pl-PL" dirty="0" smtClean="0"/>
              <a:t> </a:t>
            </a:r>
            <a:r>
              <a:rPr lang="pl-PL" dirty="0"/>
              <a:t>(antykoncepcja, sterylizacja) 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Planowany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4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Seksualność zwierząt i seksualność ludzi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Instynkt</a:t>
            </a:r>
            <a:r>
              <a:rPr lang="pl-PL" dirty="0" smtClean="0"/>
              <a:t> </a:t>
            </a:r>
          </a:p>
          <a:p>
            <a:r>
              <a:rPr lang="pl-PL" dirty="0" smtClean="0"/>
              <a:t> </a:t>
            </a:r>
            <a:r>
              <a:rPr lang="pl-PL" dirty="0"/>
              <a:t>filar seksualności zwierząt </a:t>
            </a:r>
            <a:endParaRPr lang="pl-PL" dirty="0" smtClean="0"/>
          </a:p>
          <a:p>
            <a:r>
              <a:rPr lang="pl-PL" dirty="0" smtClean="0"/>
              <a:t>-podporządkowany </a:t>
            </a:r>
            <a:r>
              <a:rPr lang="pl-PL" dirty="0"/>
              <a:t>procesom </a:t>
            </a:r>
            <a:r>
              <a:rPr lang="pl-PL" dirty="0" smtClean="0"/>
              <a:t>rozmnażania </a:t>
            </a:r>
          </a:p>
          <a:p>
            <a:endParaRPr lang="pl-PL" dirty="0"/>
          </a:p>
          <a:p>
            <a:r>
              <a:rPr lang="pl-PL" dirty="0" smtClean="0">
                <a:solidFill>
                  <a:srgbClr val="FF0000"/>
                </a:solidFill>
              </a:rPr>
              <a:t>Instynkt</a:t>
            </a:r>
            <a:r>
              <a:rPr lang="pl-PL" dirty="0" smtClean="0"/>
              <a:t> </a:t>
            </a:r>
            <a:r>
              <a:rPr lang="pl-PL" i="1" dirty="0" smtClean="0"/>
              <a:t>wrodzona </a:t>
            </a:r>
            <a:r>
              <a:rPr lang="pl-PL" i="1" dirty="0"/>
              <a:t>zdolność do wykonywania pewnych skomplikowanych, niewyuczonych czynności, swoistych dla danego gatunku i </a:t>
            </a:r>
            <a:r>
              <a:rPr lang="pl-PL" i="1" dirty="0" smtClean="0"/>
              <a:t>ważnych </a:t>
            </a:r>
            <a:r>
              <a:rPr lang="pl-PL" i="1" dirty="0"/>
              <a:t>dla przetrwania w środowisku ( osobnik, gatunek), np. instynkt głodu, </a:t>
            </a:r>
            <a:r>
              <a:rPr lang="pl-PL" i="1" dirty="0" smtClean="0"/>
              <a:t>życia</a:t>
            </a:r>
            <a:r>
              <a:rPr lang="pl-PL" i="1" dirty="0"/>
              <a:t>, płciowy</a:t>
            </a:r>
          </a:p>
        </p:txBody>
      </p:sp>
    </p:spTree>
    <p:extLst>
      <p:ext uri="{BB962C8B-B14F-4D97-AF65-F5344CB8AC3E}">
        <p14:creationId xmlns:p14="http://schemas.microsoft.com/office/powerpoint/2010/main" val="46366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Seksualność zwierząt i seksualność człowieka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Różnice</a:t>
            </a:r>
            <a:r>
              <a:rPr lang="pl-PL" dirty="0">
                <a:solidFill>
                  <a:srgbClr val="FF0000"/>
                </a:solidFill>
              </a:rPr>
              <a:t>: 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 </a:t>
            </a:r>
            <a:r>
              <a:rPr lang="pl-PL" dirty="0"/>
              <a:t>Redukcja instynktownych </a:t>
            </a:r>
            <a:r>
              <a:rPr lang="pl-PL" dirty="0" err="1"/>
              <a:t>zachowań</a:t>
            </a:r>
            <a:r>
              <a:rPr lang="pl-PL" dirty="0"/>
              <a:t> </a:t>
            </a:r>
            <a:r>
              <a:rPr lang="pl-PL" dirty="0" smtClean="0"/>
              <a:t>seksualnych</a:t>
            </a:r>
          </a:p>
          <a:p>
            <a:r>
              <a:rPr lang="pl-PL" dirty="0" smtClean="0"/>
              <a:t> Oderwania </a:t>
            </a:r>
            <a:r>
              <a:rPr lang="pl-PL" dirty="0"/>
              <a:t>rozkoszy seksualnej od celu – utrzymania gatunku </a:t>
            </a:r>
          </a:p>
          <a:p>
            <a:r>
              <a:rPr lang="pl-PL" dirty="0" smtClean="0"/>
              <a:t>Erotyka </a:t>
            </a:r>
            <a:r>
              <a:rPr lang="pl-PL" dirty="0"/>
              <a:t>– wytwór wyłącznie ludzki, obejmuje seksualność wraz ze sferą uczuć, intelektu i innymi sferami psychicznymi człowieka </a:t>
            </a:r>
            <a:endParaRPr lang="pl-PL" dirty="0" smtClean="0"/>
          </a:p>
          <a:p>
            <a:r>
              <a:rPr lang="pl-PL" dirty="0" smtClean="0"/>
              <a:t> Najwyższym </a:t>
            </a:r>
            <a:r>
              <a:rPr lang="pl-PL" dirty="0"/>
              <a:t>etapem ewolucyjnym rozwoju seksualności – </a:t>
            </a:r>
            <a:r>
              <a:rPr lang="pl-PL" i="1" dirty="0">
                <a:solidFill>
                  <a:srgbClr val="FF0000"/>
                </a:solidFill>
              </a:rPr>
              <a:t>miłość erotyczna</a:t>
            </a:r>
          </a:p>
        </p:txBody>
      </p:sp>
    </p:spTree>
    <p:extLst>
      <p:ext uri="{BB962C8B-B14F-4D97-AF65-F5344CB8AC3E}">
        <p14:creationId xmlns:p14="http://schemas.microsoft.com/office/powerpoint/2010/main" val="407480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Psychofizjologia seksualna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Zmiany </a:t>
            </a:r>
            <a:r>
              <a:rPr lang="pl-PL" dirty="0">
                <a:solidFill>
                  <a:srgbClr val="FF0000"/>
                </a:solidFill>
              </a:rPr>
              <a:t>cielesne i psychiczne 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 </a:t>
            </a:r>
            <a:r>
              <a:rPr lang="pl-PL" dirty="0"/>
              <a:t>Reakcje w obrębie narządów płciowych i innych narządach i układach </a:t>
            </a:r>
          </a:p>
          <a:p>
            <a:r>
              <a:rPr lang="pl-PL" dirty="0" smtClean="0"/>
              <a:t>Odczucia </a:t>
            </a:r>
            <a:r>
              <a:rPr lang="pl-PL" dirty="0"/>
              <a:t>pojawiające się w wyniku stymulacji seksualnej i podniecenia seksualnego </a:t>
            </a:r>
          </a:p>
        </p:txBody>
      </p:sp>
    </p:spTree>
    <p:extLst>
      <p:ext uri="{BB962C8B-B14F-4D97-AF65-F5344CB8AC3E}">
        <p14:creationId xmlns:p14="http://schemas.microsoft.com/office/powerpoint/2010/main" val="382651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Narzędzia badawcze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Cielesne </a:t>
            </a:r>
            <a:r>
              <a:rPr lang="pl-PL" dirty="0">
                <a:solidFill>
                  <a:srgbClr val="FF0000"/>
                </a:solidFill>
              </a:rPr>
              <a:t>reakcje seksualne </a:t>
            </a:r>
            <a:r>
              <a:rPr lang="pl-PL" dirty="0" smtClean="0"/>
              <a:t>-niespecyficzne seksualnie</a:t>
            </a:r>
          </a:p>
          <a:p>
            <a:r>
              <a:rPr lang="pl-PL" dirty="0" smtClean="0"/>
              <a:t>obserwacja </a:t>
            </a:r>
            <a:r>
              <a:rPr lang="pl-PL" dirty="0"/>
              <a:t>(wyraz twarzy, rumieniec seksualny, perspiracja) </a:t>
            </a:r>
          </a:p>
          <a:p>
            <a:r>
              <a:rPr lang="pl-PL" dirty="0" smtClean="0"/>
              <a:t>pomiar </a:t>
            </a:r>
            <a:r>
              <a:rPr lang="pl-PL" dirty="0"/>
              <a:t>RR i tętna </a:t>
            </a:r>
          </a:p>
          <a:p>
            <a:r>
              <a:rPr lang="pl-PL" dirty="0" smtClean="0"/>
              <a:t>napięcie </a:t>
            </a:r>
            <a:r>
              <a:rPr lang="pl-PL" dirty="0"/>
              <a:t>mięśniowe </a:t>
            </a:r>
          </a:p>
          <a:p>
            <a:r>
              <a:rPr lang="pl-PL" dirty="0" smtClean="0"/>
              <a:t>EEG </a:t>
            </a:r>
          </a:p>
          <a:p>
            <a:r>
              <a:rPr lang="pl-PL" dirty="0" smtClean="0"/>
              <a:t>metoda </a:t>
            </a:r>
            <a:r>
              <a:rPr lang="pl-PL" dirty="0" err="1"/>
              <a:t>fallopletyzmograficzna</a:t>
            </a:r>
            <a:r>
              <a:rPr lang="pl-PL" dirty="0"/>
              <a:t> 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Reakcje </a:t>
            </a:r>
            <a:r>
              <a:rPr lang="pl-PL" dirty="0">
                <a:solidFill>
                  <a:srgbClr val="FF0000"/>
                </a:solidFill>
              </a:rPr>
              <a:t>psychiczne </a:t>
            </a:r>
            <a:r>
              <a:rPr lang="pl-PL" dirty="0"/>
              <a:t>– specyficzne, nie </a:t>
            </a:r>
            <a:r>
              <a:rPr lang="pl-PL" dirty="0" smtClean="0"/>
              <a:t>możliwe </a:t>
            </a:r>
            <a:r>
              <a:rPr lang="pl-PL" dirty="0"/>
              <a:t>do oceny</a:t>
            </a:r>
          </a:p>
        </p:txBody>
      </p:sp>
    </p:spTree>
    <p:extLst>
      <p:ext uri="{BB962C8B-B14F-4D97-AF65-F5344CB8AC3E}">
        <p14:creationId xmlns:p14="http://schemas.microsoft.com/office/powerpoint/2010/main" val="64977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Psychofizjologia </a:t>
            </a:r>
            <a:r>
              <a:rPr lang="pl-PL" dirty="0" err="1" smtClean="0"/>
              <a:t>seksualna-podstawowe</a:t>
            </a:r>
            <a:r>
              <a:rPr lang="pl-PL" dirty="0" smtClean="0"/>
              <a:t> </a:t>
            </a:r>
            <a:r>
              <a:rPr lang="pl-PL" dirty="0"/>
              <a:t>terminy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Potencja </a:t>
            </a:r>
            <a:r>
              <a:rPr lang="pl-PL" dirty="0"/>
              <a:t>seksualna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r>
              <a:rPr lang="pl-PL" dirty="0" smtClean="0"/>
              <a:t>Pobudliwość </a:t>
            </a:r>
            <a:r>
              <a:rPr lang="pl-PL" dirty="0"/>
              <a:t>seksualna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r>
              <a:rPr lang="pl-PL" dirty="0" smtClean="0"/>
              <a:t>Podniecenia </a:t>
            </a:r>
            <a:r>
              <a:rPr lang="pl-PL" dirty="0"/>
              <a:t>seksualne</a:t>
            </a:r>
          </a:p>
        </p:txBody>
      </p:sp>
    </p:spTree>
    <p:extLst>
      <p:ext uri="{BB962C8B-B14F-4D97-AF65-F5344CB8AC3E}">
        <p14:creationId xmlns:p14="http://schemas.microsoft.com/office/powerpoint/2010/main" val="349259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Potencja seksualna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Zdolność </a:t>
            </a:r>
            <a:r>
              <a:rPr lang="pl-PL" dirty="0"/>
              <a:t>do reakcji seksualnych, częstotliwość zdolności w jednostce czasu ( potencja tym większa, im częściej org. zdolny jest reakcji seksualnej)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r>
              <a:rPr lang="pl-PL" dirty="0" smtClean="0"/>
              <a:t>Zdolność </a:t>
            </a:r>
            <a:r>
              <a:rPr lang="pl-PL" dirty="0"/>
              <a:t>do wykonania określonych funkcji </a:t>
            </a:r>
            <a:r>
              <a:rPr lang="pl-PL" dirty="0" smtClean="0"/>
              <a:t>                      (rozpoczęcia</a:t>
            </a:r>
            <a:r>
              <a:rPr lang="pl-PL" dirty="0"/>
              <a:t>, utrzymywania i doprowadzania do końca satysfakcjonującego stosunku płciowego, zapłodnienia)</a:t>
            </a:r>
          </a:p>
        </p:txBody>
      </p:sp>
    </p:spTree>
    <p:extLst>
      <p:ext uri="{BB962C8B-B14F-4D97-AF65-F5344CB8AC3E}">
        <p14:creationId xmlns:p14="http://schemas.microsoft.com/office/powerpoint/2010/main" val="146223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Pobudliwość seksualna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Stopień </a:t>
            </a:r>
            <a:r>
              <a:rPr lang="pl-PL" dirty="0"/>
              <a:t>podatności na reagowanie podnieceniem, gotowości i łatwości powstawania podniecenia seksualnego pod wpływem bodźców z zewnątrz (</a:t>
            </a:r>
            <a:r>
              <a:rPr lang="pl-PL" dirty="0" smtClean="0"/>
              <a:t>zależy </a:t>
            </a:r>
            <a:r>
              <a:rPr lang="pl-PL" dirty="0"/>
              <a:t>od siły popędu i potencji seksualnej, siły i rodzaju hamulców psych. czasu abstynencji seksualnej) </a:t>
            </a:r>
          </a:p>
          <a:p>
            <a:r>
              <a:rPr lang="pl-PL" dirty="0" smtClean="0"/>
              <a:t> </a:t>
            </a:r>
            <a:r>
              <a:rPr lang="pl-PL" dirty="0"/>
              <a:t>Szybkość przebiegu cyklu reakcji seksualnych ( jeśli potencja </a:t>
            </a:r>
            <a:r>
              <a:rPr lang="pl-PL" dirty="0" smtClean="0"/>
              <a:t>duża </a:t>
            </a:r>
            <a:r>
              <a:rPr lang="pl-PL" dirty="0"/>
              <a:t>to pobudliwość </a:t>
            </a:r>
            <a:r>
              <a:rPr lang="pl-PL" dirty="0" smtClean="0"/>
              <a:t>również duża</a:t>
            </a:r>
            <a:r>
              <a:rPr lang="pl-PL" dirty="0"/>
              <a:t>, </a:t>
            </a:r>
            <a:endParaRPr lang="pl-PL" dirty="0" smtClean="0"/>
          </a:p>
          <a:p>
            <a:r>
              <a:rPr lang="pl-PL" dirty="0" smtClean="0"/>
              <a:t>Znaczenie </a:t>
            </a:r>
            <a:r>
              <a:rPr lang="pl-PL" dirty="0"/>
              <a:t>treningu – procesy uczenia się, doświadczenie</a:t>
            </a:r>
          </a:p>
        </p:txBody>
      </p:sp>
    </p:spTree>
    <p:extLst>
      <p:ext uri="{BB962C8B-B14F-4D97-AF65-F5344CB8AC3E}">
        <p14:creationId xmlns:p14="http://schemas.microsoft.com/office/powerpoint/2010/main" val="40990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Podniecenie seksualne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F</a:t>
            </a:r>
            <a:r>
              <a:rPr lang="pl-PL" dirty="0" smtClean="0"/>
              <a:t>unkcja </a:t>
            </a:r>
            <a:r>
              <a:rPr lang="pl-PL" dirty="0"/>
              <a:t>pobudliwości seksualnej (jako gotowość do reakcji) oraz sytuacji zewnętrznej ( podniety) </a:t>
            </a:r>
            <a:endParaRPr lang="pl-PL" dirty="0" smtClean="0"/>
          </a:p>
          <a:p>
            <a:r>
              <a:rPr lang="pl-PL" dirty="0" smtClean="0"/>
              <a:t>Pożądanie </a:t>
            </a:r>
            <a:r>
              <a:rPr lang="pl-PL" dirty="0"/>
              <a:t>seksualne (konkretny partner, ukierunkowane na partnera jako cel, upragniony do optymalnego przebiegu reakcji seksualnej) </a:t>
            </a:r>
          </a:p>
          <a:p>
            <a:r>
              <a:rPr lang="pl-PL" dirty="0" smtClean="0"/>
              <a:t> </a:t>
            </a:r>
            <a:r>
              <a:rPr lang="pl-PL" dirty="0"/>
              <a:t>Sytuacja zewnętrzna ( </a:t>
            </a:r>
            <a:r>
              <a:rPr lang="pl-PL" dirty="0" smtClean="0"/>
              <a:t>wyobrażenia </a:t>
            </a:r>
            <a:r>
              <a:rPr lang="pl-PL" dirty="0"/>
              <a:t>twórcze-fantazje lub odtwórcze – wspomnienia)</a:t>
            </a:r>
          </a:p>
        </p:txBody>
      </p:sp>
    </p:spTree>
    <p:extLst>
      <p:ext uri="{BB962C8B-B14F-4D97-AF65-F5344CB8AC3E}">
        <p14:creationId xmlns:p14="http://schemas.microsoft.com/office/powerpoint/2010/main" val="119759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Hormony a zachowanie seksualne kobiety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Zależność </a:t>
            </a:r>
            <a:r>
              <a:rPr lang="pl-PL" dirty="0"/>
              <a:t>od cyklu miesięcznego 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Estrogeny</a:t>
            </a:r>
            <a:r>
              <a:rPr lang="pl-PL" dirty="0" smtClean="0"/>
              <a:t>- zwiększają </a:t>
            </a:r>
            <a:r>
              <a:rPr lang="pl-PL" dirty="0"/>
              <a:t>seksualną </a:t>
            </a:r>
            <a:r>
              <a:rPr lang="pl-PL" dirty="0" smtClean="0"/>
              <a:t>atrakcyjność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Progesteron</a:t>
            </a:r>
            <a:r>
              <a:rPr lang="pl-PL" dirty="0" smtClean="0"/>
              <a:t> - tłumi </a:t>
            </a:r>
            <a:r>
              <a:rPr lang="pl-PL" dirty="0"/>
              <a:t>seksualną atrakcyjność 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Androgeny</a:t>
            </a:r>
            <a:r>
              <a:rPr lang="pl-PL" dirty="0" smtClean="0"/>
              <a:t> - zwiększają </a:t>
            </a:r>
            <a:r>
              <a:rPr lang="pl-PL" dirty="0"/>
              <a:t>aktywność seksualną </a:t>
            </a:r>
            <a:endParaRPr lang="pl-PL" dirty="0" smtClean="0"/>
          </a:p>
          <a:p>
            <a:endParaRPr lang="pl-PL" dirty="0"/>
          </a:p>
          <a:p>
            <a:pPr marL="0" indent="0" algn="ctr">
              <a:buNone/>
            </a:pPr>
            <a:r>
              <a:rPr lang="pl-PL" dirty="0" smtClean="0">
                <a:solidFill>
                  <a:srgbClr val="FF0000"/>
                </a:solidFill>
              </a:rPr>
              <a:t>Sprawność </a:t>
            </a:r>
            <a:r>
              <a:rPr lang="pl-PL" dirty="0">
                <a:solidFill>
                  <a:srgbClr val="FF0000"/>
                </a:solidFill>
              </a:rPr>
              <a:t>i atrakcyjność seksualna największa w okresie owulacyjnym </a:t>
            </a:r>
          </a:p>
        </p:txBody>
      </p:sp>
    </p:spTree>
    <p:extLst>
      <p:ext uri="{BB962C8B-B14F-4D97-AF65-F5344CB8AC3E}">
        <p14:creationId xmlns:p14="http://schemas.microsoft.com/office/powerpoint/2010/main" val="39207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Model wychowania seksualnego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Jest to pewien </a:t>
            </a:r>
            <a:r>
              <a:rPr lang="pl-PL" dirty="0"/>
              <a:t>ściśle określony sposób ujmowania i podejmowania zagadnień związanych z seksualnością. </a:t>
            </a:r>
            <a:endParaRPr lang="pl-PL" dirty="0" smtClean="0"/>
          </a:p>
          <a:p>
            <a:r>
              <a:rPr lang="pl-PL" dirty="0" smtClean="0"/>
              <a:t>W</a:t>
            </a:r>
            <a:r>
              <a:rPr lang="pl-PL" dirty="0"/>
              <a:t> literaturze przedmiotu wyróżnia się jego trzy postaci: </a:t>
            </a:r>
            <a:endParaRPr lang="pl-PL" dirty="0" smtClean="0"/>
          </a:p>
          <a:p>
            <a:pPr lvl="1"/>
            <a:r>
              <a:rPr lang="pl-PL" dirty="0" smtClean="0"/>
              <a:t>permisywny</a:t>
            </a:r>
            <a:r>
              <a:rPr lang="pl-PL" dirty="0"/>
              <a:t>, </a:t>
            </a:r>
            <a:endParaRPr lang="pl-PL" dirty="0" smtClean="0"/>
          </a:p>
          <a:p>
            <a:pPr lvl="1"/>
            <a:r>
              <a:rPr lang="pl-PL" dirty="0" smtClean="0"/>
              <a:t>restrykcyjny </a:t>
            </a:r>
          </a:p>
          <a:p>
            <a:pPr lvl="1"/>
            <a:r>
              <a:rPr lang="pl-PL" dirty="0" smtClean="0"/>
              <a:t>złotego </a:t>
            </a:r>
            <a:r>
              <a:rPr lang="pl-PL" dirty="0"/>
              <a:t>środka. </a:t>
            </a:r>
            <a:endParaRPr lang="pl-PL" dirty="0" smtClean="0"/>
          </a:p>
          <a:p>
            <a:r>
              <a:rPr lang="pl-PL" dirty="0" smtClean="0"/>
              <a:t>Modele </a:t>
            </a:r>
            <a:r>
              <a:rPr lang="pl-PL" dirty="0"/>
              <a:t>te różnią się zasięgiem udzielanych informacji oraz sposobem przedstawiania i oceniania tych samych zjawisk</a:t>
            </a:r>
          </a:p>
        </p:txBody>
      </p:sp>
    </p:spTree>
    <p:extLst>
      <p:ext uri="{BB962C8B-B14F-4D97-AF65-F5344CB8AC3E}">
        <p14:creationId xmlns:p14="http://schemas.microsoft.com/office/powerpoint/2010/main" val="329765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Pozaseksualne</a:t>
            </a:r>
            <a:r>
              <a:rPr lang="pl-PL" dirty="0" smtClean="0"/>
              <a:t> motywy aktywności kobiet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Najczęściej, </a:t>
            </a:r>
            <a:r>
              <a:rPr lang="pl-PL" dirty="0" err="1" smtClean="0"/>
              <a:t>pozaseksualne</a:t>
            </a:r>
            <a:r>
              <a:rPr lang="pl-PL" dirty="0" smtClean="0"/>
              <a:t> </a:t>
            </a:r>
            <a:r>
              <a:rPr lang="pl-PL" dirty="0"/>
              <a:t>motywy podejmowania </a:t>
            </a:r>
            <a:r>
              <a:rPr lang="pl-PL" dirty="0" smtClean="0"/>
              <a:t>aktywności </a:t>
            </a:r>
            <a:r>
              <a:rPr lang="pl-PL" dirty="0"/>
              <a:t>seksualnej </a:t>
            </a:r>
            <a:r>
              <a:rPr lang="pl-PL" dirty="0" smtClean="0"/>
              <a:t>obejmują: </a:t>
            </a:r>
          </a:p>
          <a:p>
            <a:r>
              <a:rPr lang="pl-PL" dirty="0" smtClean="0"/>
              <a:t>potrzebę czułości </a:t>
            </a:r>
            <a:r>
              <a:rPr lang="pl-PL" dirty="0"/>
              <a:t>i uznania dla partnera, </a:t>
            </a:r>
            <a:endParaRPr lang="pl-PL" dirty="0" smtClean="0"/>
          </a:p>
          <a:p>
            <a:r>
              <a:rPr lang="pl-PL" dirty="0" smtClean="0"/>
              <a:t>potrzebę </a:t>
            </a:r>
            <a:r>
              <a:rPr lang="pl-PL" dirty="0"/>
              <a:t>potwierdzenia </a:t>
            </a:r>
            <a:r>
              <a:rPr lang="pl-PL" dirty="0" smtClean="0"/>
              <a:t>kobiecości, </a:t>
            </a:r>
          </a:p>
          <a:p>
            <a:r>
              <a:rPr lang="pl-PL" dirty="0" smtClean="0"/>
              <a:t>własnej atrakcyjności </a:t>
            </a:r>
            <a:r>
              <a:rPr lang="pl-PL" dirty="0"/>
              <a:t>oraz </a:t>
            </a:r>
            <a:r>
              <a:rPr lang="pl-PL" dirty="0" smtClean="0"/>
              <a:t>atrakcyjności </a:t>
            </a:r>
            <a:r>
              <a:rPr lang="pl-PL" dirty="0"/>
              <a:t>w oczach partnera, </a:t>
            </a:r>
            <a:endParaRPr lang="pl-PL" dirty="0" smtClean="0"/>
          </a:p>
          <a:p>
            <a:r>
              <a:rPr lang="pl-PL" dirty="0" smtClean="0"/>
              <a:t>chęć uniknięcia </a:t>
            </a:r>
            <a:r>
              <a:rPr lang="pl-PL" dirty="0"/>
              <a:t>negatywnych </a:t>
            </a:r>
            <a:r>
              <a:rPr lang="pl-PL" dirty="0" smtClean="0"/>
              <a:t>następstw </a:t>
            </a:r>
            <a:r>
              <a:rPr lang="pl-PL" dirty="0"/>
              <a:t>odmowy </a:t>
            </a:r>
            <a:r>
              <a:rPr lang="pl-PL" dirty="0" smtClean="0"/>
              <a:t>zbliżenia </a:t>
            </a:r>
            <a:r>
              <a:rPr lang="pl-PL" dirty="0"/>
              <a:t>ze strony </a:t>
            </a:r>
            <a:r>
              <a:rPr lang="pl-PL" dirty="0" smtClean="0"/>
              <a:t>partnera, </a:t>
            </a:r>
          </a:p>
          <a:p>
            <a:r>
              <a:rPr lang="pl-PL" dirty="0" smtClean="0"/>
              <a:t>pragnienie </a:t>
            </a:r>
            <a:r>
              <a:rPr lang="pl-PL" dirty="0"/>
              <a:t>wzmocnienia </a:t>
            </a:r>
            <a:r>
              <a:rPr lang="pl-PL" dirty="0" smtClean="0"/>
              <a:t>więzi </a:t>
            </a:r>
            <a:r>
              <a:rPr lang="pl-PL" dirty="0"/>
              <a:t>partnerskiej, </a:t>
            </a:r>
            <a:endParaRPr lang="pl-PL" dirty="0" smtClean="0"/>
          </a:p>
          <a:p>
            <a:r>
              <a:rPr lang="pl-PL" dirty="0" smtClean="0"/>
              <a:t>podniesienie </a:t>
            </a:r>
            <a:r>
              <a:rPr lang="pl-PL" dirty="0"/>
              <a:t>poczucia dobrostanu psychicznego oraz </a:t>
            </a:r>
            <a:r>
              <a:rPr lang="pl-PL" dirty="0" smtClean="0"/>
              <a:t>redukcji poczucia </a:t>
            </a:r>
            <a:r>
              <a:rPr lang="pl-PL" dirty="0"/>
              <a:t>winy i </a:t>
            </a:r>
            <a:r>
              <a:rPr lang="pl-PL" dirty="0" smtClean="0"/>
              <a:t>lęku </a:t>
            </a:r>
            <a:r>
              <a:rPr lang="pl-PL" dirty="0"/>
              <a:t>z powodu zbyt rzadkich kontaktów seksualnych </a:t>
            </a:r>
          </a:p>
        </p:txBody>
      </p:sp>
    </p:spTree>
    <p:extLst>
      <p:ext uri="{BB962C8B-B14F-4D97-AF65-F5344CB8AC3E}">
        <p14:creationId xmlns:p14="http://schemas.microsoft.com/office/powerpoint/2010/main" val="78998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Wiek a zachowania seksualne mężczyzn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8447" y="811196"/>
            <a:ext cx="6281873" cy="444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01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Cykl reakcji seksualnych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Faza </a:t>
            </a:r>
            <a:r>
              <a:rPr lang="pl-PL" dirty="0"/>
              <a:t>podniecenia </a:t>
            </a:r>
          </a:p>
          <a:p>
            <a:r>
              <a:rPr lang="pl-PL" dirty="0" smtClean="0"/>
              <a:t> </a:t>
            </a:r>
            <a:r>
              <a:rPr lang="pl-PL" dirty="0"/>
              <a:t>Faza plateau </a:t>
            </a:r>
          </a:p>
          <a:p>
            <a:r>
              <a:rPr lang="pl-PL" dirty="0" smtClean="0"/>
              <a:t>Faza </a:t>
            </a:r>
            <a:r>
              <a:rPr lang="pl-PL" dirty="0"/>
              <a:t>orgazmu </a:t>
            </a:r>
          </a:p>
          <a:p>
            <a:r>
              <a:rPr lang="pl-PL" dirty="0" smtClean="0"/>
              <a:t>Faza </a:t>
            </a:r>
            <a:r>
              <a:rPr lang="pl-PL" dirty="0"/>
              <a:t>ustępowania podniecenia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0334" y="521125"/>
            <a:ext cx="408432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2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Reakcje seksualne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Generowanie </a:t>
            </a:r>
            <a:r>
              <a:rPr lang="pl-PL" dirty="0">
                <a:solidFill>
                  <a:srgbClr val="FF0000"/>
                </a:solidFill>
              </a:rPr>
              <a:t>podniecenia 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pobudki </a:t>
            </a:r>
            <a:r>
              <a:rPr lang="pl-PL" dirty="0"/>
              <a:t>wewnętrzne (narastający stan napięcia ) </a:t>
            </a:r>
            <a:endParaRPr lang="pl-PL" dirty="0" smtClean="0"/>
          </a:p>
          <a:p>
            <a:pPr lvl="1"/>
            <a:r>
              <a:rPr lang="pl-PL" dirty="0" smtClean="0"/>
              <a:t>wyobrażenia</a:t>
            </a:r>
            <a:r>
              <a:rPr lang="pl-PL" dirty="0"/>
              <a:t>, bodźce zmysłowe </a:t>
            </a:r>
            <a:endParaRPr lang="pl-PL" dirty="0" smtClean="0"/>
          </a:p>
          <a:p>
            <a:pPr lvl="1"/>
            <a:r>
              <a:rPr lang="pl-PL" dirty="0" smtClean="0"/>
              <a:t>gotowość </a:t>
            </a:r>
            <a:r>
              <a:rPr lang="pl-PL" dirty="0"/>
              <a:t>przemiany bodźców zmysłowych lub </a:t>
            </a:r>
            <a:r>
              <a:rPr lang="pl-PL" dirty="0" smtClean="0"/>
              <a:t>wyobrażeniowych </a:t>
            </a:r>
            <a:r>
              <a:rPr lang="pl-PL" dirty="0"/>
              <a:t>w seksualne: ośr. w korze mózgowej i </a:t>
            </a:r>
            <a:r>
              <a:rPr lang="pl-PL" dirty="0" smtClean="0"/>
              <a:t>niższych </a:t>
            </a:r>
            <a:r>
              <a:rPr lang="pl-PL" dirty="0"/>
              <a:t>piętrach mózgowia, w odc. L i S rdzenia kręgowego, przysadka mózgowa i prawidłowa regulacja hormonalna, nienaruszone drogi nerwowe, nienaruszone funkcje psychiczne, dobre ogólne samopoczucie </a:t>
            </a:r>
          </a:p>
          <a:p>
            <a:r>
              <a:rPr lang="pl-PL" dirty="0" smtClean="0"/>
              <a:t>Pobudki </a:t>
            </a:r>
            <a:r>
              <a:rPr lang="pl-PL" dirty="0"/>
              <a:t>zewnętrzne (bodziec erotyzujący) </a:t>
            </a:r>
          </a:p>
        </p:txBody>
      </p:sp>
    </p:spTree>
    <p:extLst>
      <p:ext uri="{BB962C8B-B14F-4D97-AF65-F5344CB8AC3E}">
        <p14:creationId xmlns:p14="http://schemas.microsoft.com/office/powerpoint/2010/main" val="191424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Tempo przebiegu podniecenia seksualnego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U mężczyzn </a:t>
            </a:r>
            <a:r>
              <a:rPr lang="pl-PL" dirty="0">
                <a:solidFill>
                  <a:srgbClr val="FF0000"/>
                </a:solidFill>
              </a:rPr>
              <a:t>: 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tempo </a:t>
            </a:r>
            <a:r>
              <a:rPr lang="pl-PL" dirty="0"/>
              <a:t>szybsze </a:t>
            </a:r>
            <a:endParaRPr lang="pl-PL" dirty="0" smtClean="0"/>
          </a:p>
          <a:p>
            <a:r>
              <a:rPr lang="pl-PL" dirty="0" smtClean="0"/>
              <a:t>bardziej </a:t>
            </a:r>
            <a:r>
              <a:rPr lang="pl-PL" dirty="0"/>
              <a:t>stały charakter </a:t>
            </a:r>
            <a:endParaRPr lang="pl-PL" dirty="0" smtClean="0"/>
          </a:p>
          <a:p>
            <a:r>
              <a:rPr lang="pl-PL" dirty="0" smtClean="0"/>
              <a:t>mniej uzależnione </a:t>
            </a:r>
            <a:r>
              <a:rPr lang="pl-PL" dirty="0"/>
              <a:t>od akt. związków uczuciowych z partnerką 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U </a:t>
            </a:r>
            <a:r>
              <a:rPr lang="pl-PL" dirty="0">
                <a:solidFill>
                  <a:srgbClr val="FF0000"/>
                </a:solidFill>
              </a:rPr>
              <a:t>kobiet : 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 </a:t>
            </a:r>
            <a:r>
              <a:rPr lang="pl-PL" dirty="0"/>
              <a:t>tempo wolniejsze ( podczas masturbacji –jak u M) </a:t>
            </a:r>
            <a:endParaRPr lang="pl-PL" dirty="0" smtClean="0"/>
          </a:p>
          <a:p>
            <a:r>
              <a:rPr lang="pl-PL" dirty="0"/>
              <a:t> </a:t>
            </a:r>
            <a:r>
              <a:rPr lang="pl-PL" dirty="0" smtClean="0"/>
              <a:t>odmienności </a:t>
            </a:r>
            <a:r>
              <a:rPr lang="pl-PL" dirty="0"/>
              <a:t>fizjologiczne </a:t>
            </a:r>
            <a:endParaRPr lang="pl-PL" dirty="0" smtClean="0"/>
          </a:p>
          <a:p>
            <a:r>
              <a:rPr lang="pl-PL" dirty="0"/>
              <a:t> </a:t>
            </a:r>
            <a:r>
              <a:rPr lang="pl-PL" dirty="0" smtClean="0"/>
              <a:t>hamulce </a:t>
            </a:r>
            <a:r>
              <a:rPr lang="pl-PL" dirty="0"/>
              <a:t>psychiczne, </a:t>
            </a:r>
            <a:r>
              <a:rPr lang="pl-PL" dirty="0" smtClean="0"/>
              <a:t>uczucia</a:t>
            </a:r>
          </a:p>
          <a:p>
            <a:r>
              <a:rPr lang="pl-PL" dirty="0" smtClean="0"/>
              <a:t> słabiej </a:t>
            </a:r>
            <a:r>
              <a:rPr lang="pl-PL" dirty="0"/>
              <a:t>rozbudowana wyobraźnia erotyczna </a:t>
            </a:r>
            <a:endParaRPr lang="pl-PL" dirty="0" smtClean="0"/>
          </a:p>
          <a:p>
            <a:r>
              <a:rPr lang="pl-PL" dirty="0" smtClean="0"/>
              <a:t>ważna </a:t>
            </a:r>
            <a:r>
              <a:rPr lang="pl-PL" dirty="0"/>
              <a:t>ciągłość i rytmiczność doznawanych bodźców dotykowych </a:t>
            </a:r>
          </a:p>
        </p:txBody>
      </p:sp>
    </p:spTree>
    <p:extLst>
      <p:ext uri="{BB962C8B-B14F-4D97-AF65-F5344CB8AC3E}">
        <p14:creationId xmlns:p14="http://schemas.microsoft.com/office/powerpoint/2010/main" val="118470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Faza podniecenia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FF0000"/>
                </a:solidFill>
              </a:rPr>
              <a:t>U mężczyzn </a:t>
            </a:r>
            <a:r>
              <a:rPr lang="pl-PL" dirty="0"/>
              <a:t>tylko 1 wzór ( u wszystkich M podobny przebieg ) 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U </a:t>
            </a:r>
            <a:r>
              <a:rPr lang="pl-PL" dirty="0">
                <a:solidFill>
                  <a:srgbClr val="FF0000"/>
                </a:solidFill>
              </a:rPr>
              <a:t>kobiet </a:t>
            </a:r>
            <a:r>
              <a:rPr lang="pl-PL" dirty="0" smtClean="0"/>
              <a:t>różnorodność </a:t>
            </a:r>
            <a:r>
              <a:rPr lang="pl-PL" dirty="0"/>
              <a:t>przebiegu ( rodzaj, intensywność i czas trwania bodźców) </a:t>
            </a:r>
          </a:p>
          <a:p>
            <a:r>
              <a:rPr lang="pl-PL" dirty="0" smtClean="0"/>
              <a:t>Powstaje </a:t>
            </a:r>
            <a:r>
              <a:rPr lang="pl-PL" dirty="0"/>
              <a:t>w następstwie stymulacji psychogennej lub somatogennej </a:t>
            </a:r>
          </a:p>
          <a:p>
            <a:r>
              <a:rPr lang="pl-PL" dirty="0" smtClean="0"/>
              <a:t>Najdłuższa </a:t>
            </a:r>
            <a:r>
              <a:rPr lang="pl-PL" dirty="0"/>
              <a:t>faza w cyklu </a:t>
            </a:r>
          </a:p>
          <a:p>
            <a:r>
              <a:rPr lang="pl-PL" dirty="0"/>
              <a:t>P</a:t>
            </a:r>
            <a:r>
              <a:rPr lang="pl-PL" dirty="0" smtClean="0"/>
              <a:t>obudzenie </a:t>
            </a:r>
            <a:r>
              <a:rPr lang="pl-PL" dirty="0" err="1"/>
              <a:t>ukł</a:t>
            </a:r>
            <a:r>
              <a:rPr lang="pl-PL" dirty="0"/>
              <a:t>. przywspółczulnego (erekcja prącia, erekcja łechtaczki, śluz w pochwie) </a:t>
            </a:r>
          </a:p>
        </p:txBody>
      </p:sp>
    </p:spTree>
    <p:extLst>
      <p:ext uri="{BB962C8B-B14F-4D97-AF65-F5344CB8AC3E}">
        <p14:creationId xmlns:p14="http://schemas.microsoft.com/office/powerpoint/2010/main" val="242549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Psychofizjologia erekcji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Erekcja </a:t>
            </a:r>
            <a:r>
              <a:rPr lang="pl-PL" dirty="0"/>
              <a:t>prącia ( wzwód)- czynnościowe usztywnienie i powiększenie objętości prącia, </a:t>
            </a:r>
            <a:r>
              <a:rPr lang="pl-PL" dirty="0" smtClean="0"/>
              <a:t>umożliwia </a:t>
            </a:r>
            <a:r>
              <a:rPr lang="pl-PL" dirty="0"/>
              <a:t>odbycie stosunku </a:t>
            </a:r>
            <a:r>
              <a:rPr lang="pl-PL" dirty="0" smtClean="0"/>
              <a:t>płciowego</a:t>
            </a:r>
          </a:p>
          <a:p>
            <a:r>
              <a:rPr lang="pl-PL" dirty="0" smtClean="0"/>
              <a:t>Jako </a:t>
            </a:r>
            <a:r>
              <a:rPr lang="pl-PL" dirty="0"/>
              <a:t>odruch prosty (zakończenie nerwowe ż</a:t>
            </a:r>
            <a:r>
              <a:rPr lang="pl-PL" dirty="0" smtClean="0"/>
              <a:t>ołędzi </a:t>
            </a:r>
            <a:r>
              <a:rPr lang="pl-PL" dirty="0"/>
              <a:t>→n .grzbietowy prącia → n. sromowy→ ośr.S1- S2→wł.przywspółczulne (nn. miedniczne)→ zwoje </a:t>
            </a:r>
            <a:r>
              <a:rPr lang="pl-PL" dirty="0" err="1"/>
              <a:t>miedn</a:t>
            </a:r>
            <a:r>
              <a:rPr lang="pl-PL" dirty="0"/>
              <a:t>.→ wł. pozazwojowe →</a:t>
            </a:r>
            <a:r>
              <a:rPr lang="pl-PL" dirty="0" err="1"/>
              <a:t>cc.jamiste</a:t>
            </a:r>
            <a:r>
              <a:rPr lang="pl-PL" dirty="0"/>
              <a:t> →zwiększony dopływ krwi tętniczej do c. jamistych, wzrost ciśnienia w t. zaopatrującej i równoczesne zmniejszenie odpływu krwi </a:t>
            </a:r>
            <a:r>
              <a:rPr lang="pl-PL" dirty="0" err="1"/>
              <a:t>Ŝylnej</a:t>
            </a:r>
            <a:r>
              <a:rPr lang="pl-PL" dirty="0"/>
              <a:t> </a:t>
            </a:r>
          </a:p>
          <a:p>
            <a:r>
              <a:rPr lang="pl-PL" dirty="0" smtClean="0"/>
              <a:t>Odruch </a:t>
            </a:r>
            <a:r>
              <a:rPr lang="pl-PL" dirty="0"/>
              <a:t>z udziałem kory mózgowej: bodźce zmysł. →kora mózg.→</a:t>
            </a:r>
            <a:r>
              <a:rPr lang="pl-PL" dirty="0" err="1"/>
              <a:t>ośr</a:t>
            </a:r>
            <a:r>
              <a:rPr lang="pl-PL" dirty="0"/>
              <a:t>. seksualne w międzymózgowiu→ rdzeń </a:t>
            </a:r>
            <a:r>
              <a:rPr lang="pl-PL" dirty="0" err="1"/>
              <a:t>przedł</a:t>
            </a:r>
            <a:r>
              <a:rPr lang="pl-PL" dirty="0"/>
              <a:t> .i </a:t>
            </a:r>
            <a:r>
              <a:rPr lang="pl-PL" dirty="0" err="1"/>
              <a:t>kręgowy→ośr</a:t>
            </a:r>
            <a:r>
              <a:rPr lang="pl-PL" dirty="0"/>
              <a:t>. </a:t>
            </a:r>
            <a:r>
              <a:rPr lang="pl-PL" dirty="0" smtClean="0"/>
              <a:t>Erekcji</a:t>
            </a:r>
          </a:p>
          <a:p>
            <a:r>
              <a:rPr lang="pl-PL" dirty="0" smtClean="0"/>
              <a:t> </a:t>
            </a:r>
            <a:r>
              <a:rPr lang="pl-PL" dirty="0"/>
              <a:t>Erekcja bez </a:t>
            </a:r>
            <a:r>
              <a:rPr lang="pl-PL" dirty="0" err="1"/>
              <a:t>pobudzeń</a:t>
            </a:r>
            <a:r>
              <a:rPr lang="pl-PL" dirty="0"/>
              <a:t> z receptorów ( </a:t>
            </a:r>
            <a:r>
              <a:rPr lang="pl-PL" dirty="0" smtClean="0"/>
              <a:t>wyobrażenia </a:t>
            </a:r>
            <a:r>
              <a:rPr lang="pl-PL" dirty="0"/>
              <a:t>wytwórcze lub odtwórcze), jej siła nie jest proporcjonalna do st. podniecenia</a:t>
            </a:r>
          </a:p>
        </p:txBody>
      </p:sp>
    </p:spTree>
    <p:extLst>
      <p:ext uri="{BB962C8B-B14F-4D97-AF65-F5344CB8AC3E}">
        <p14:creationId xmlns:p14="http://schemas.microsoft.com/office/powerpoint/2010/main" val="146897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Faza podniecenia cd.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Inne </a:t>
            </a:r>
            <a:r>
              <a:rPr lang="pl-PL" dirty="0"/>
              <a:t>objawy: 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Mężczyźni: </a:t>
            </a:r>
          </a:p>
          <a:p>
            <a:r>
              <a:rPr lang="pl-PL" dirty="0" smtClean="0"/>
              <a:t>napięcie </a:t>
            </a:r>
            <a:r>
              <a:rPr lang="pl-PL" dirty="0"/>
              <a:t>i zgrubienie powłoki moszny, </a:t>
            </a:r>
            <a:endParaRPr lang="pl-PL" dirty="0" smtClean="0"/>
          </a:p>
          <a:p>
            <a:r>
              <a:rPr lang="pl-PL" dirty="0" smtClean="0"/>
              <a:t>częściowe </a:t>
            </a:r>
            <a:r>
              <a:rPr lang="pl-PL" dirty="0"/>
              <a:t>uniesienie jąder w kierunku krocza 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Kobiety</a:t>
            </a:r>
            <a:r>
              <a:rPr lang="pl-PL" dirty="0">
                <a:solidFill>
                  <a:srgbClr val="FF0000"/>
                </a:solidFill>
              </a:rPr>
              <a:t>: 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poszerzenie </a:t>
            </a:r>
            <a:r>
              <a:rPr lang="pl-PL" dirty="0"/>
              <a:t>pochwy</a:t>
            </a:r>
            <a:r>
              <a:rPr lang="pl-PL" dirty="0" smtClean="0"/>
              <a:t>,</a:t>
            </a:r>
          </a:p>
          <a:p>
            <a:r>
              <a:rPr lang="pl-PL" dirty="0" smtClean="0"/>
              <a:t> </a:t>
            </a:r>
            <a:r>
              <a:rPr lang="pl-PL" dirty="0"/>
              <a:t>zmiana koloru na ciemnopurpurowy, </a:t>
            </a:r>
            <a:endParaRPr lang="pl-PL" dirty="0" smtClean="0"/>
          </a:p>
          <a:p>
            <a:r>
              <a:rPr lang="pl-PL" dirty="0" smtClean="0"/>
              <a:t>częściowe </a:t>
            </a:r>
            <a:r>
              <a:rPr lang="pl-PL" dirty="0"/>
              <a:t>uniesienie macicy, </a:t>
            </a:r>
            <a:endParaRPr lang="pl-PL" dirty="0" smtClean="0"/>
          </a:p>
          <a:p>
            <a:r>
              <a:rPr lang="pl-PL" dirty="0" smtClean="0"/>
              <a:t>boczne </a:t>
            </a:r>
            <a:r>
              <a:rPr lang="pl-PL" dirty="0"/>
              <a:t>uniesienie warg sromowych większych </a:t>
            </a:r>
          </a:p>
        </p:txBody>
      </p:sp>
    </p:spTree>
    <p:extLst>
      <p:ext uri="{BB962C8B-B14F-4D97-AF65-F5344CB8AC3E}">
        <p14:creationId xmlns:p14="http://schemas.microsoft.com/office/powerpoint/2010/main" val="59889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Faza plateau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Rozwija </a:t>
            </a:r>
            <a:r>
              <a:rPr lang="pl-PL" dirty="0"/>
              <a:t>się w miarę adekwatnej dalszej stymulacji 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Wzrasta </a:t>
            </a:r>
            <a:r>
              <a:rPr lang="pl-PL" dirty="0"/>
              <a:t>podniecenie seksualne </a:t>
            </a:r>
          </a:p>
          <a:p>
            <a:endParaRPr lang="pl-PL" dirty="0" smtClean="0"/>
          </a:p>
          <a:p>
            <a:r>
              <a:rPr lang="pl-PL" dirty="0" smtClean="0"/>
              <a:t>Czas </a:t>
            </a:r>
            <a:r>
              <a:rPr lang="pl-PL" dirty="0"/>
              <a:t>trwania </a:t>
            </a:r>
            <a:r>
              <a:rPr lang="pl-PL" dirty="0" smtClean="0"/>
              <a:t>zależy </a:t>
            </a:r>
            <a:r>
              <a:rPr lang="pl-PL" dirty="0"/>
              <a:t>od efektywności stymulacji, indywidualnie</a:t>
            </a:r>
          </a:p>
        </p:txBody>
      </p:sp>
    </p:spTree>
    <p:extLst>
      <p:ext uri="{BB962C8B-B14F-4D97-AF65-F5344CB8AC3E}">
        <p14:creationId xmlns:p14="http://schemas.microsoft.com/office/powerpoint/2010/main" val="391251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Faza plateau cd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Mężczyźni</a:t>
            </a:r>
            <a:r>
              <a:rPr lang="pl-PL" dirty="0" smtClean="0"/>
              <a:t>: </a:t>
            </a:r>
          </a:p>
          <a:p>
            <a:r>
              <a:rPr lang="pl-PL" dirty="0" smtClean="0"/>
              <a:t>wzrost </a:t>
            </a:r>
            <a:r>
              <a:rPr lang="pl-PL" dirty="0"/>
              <a:t>obwodu członka przy krawędzi ż</a:t>
            </a:r>
            <a:r>
              <a:rPr lang="pl-PL" dirty="0" smtClean="0"/>
              <a:t>ołędzi, </a:t>
            </a:r>
          </a:p>
          <a:p>
            <a:r>
              <a:rPr lang="pl-PL" dirty="0" smtClean="0"/>
              <a:t>zmiana </a:t>
            </a:r>
            <a:r>
              <a:rPr lang="pl-PL" dirty="0"/>
              <a:t>jej koloru, </a:t>
            </a:r>
            <a:endParaRPr lang="pl-PL" dirty="0" smtClean="0"/>
          </a:p>
          <a:p>
            <a:r>
              <a:rPr lang="pl-PL" dirty="0" smtClean="0"/>
              <a:t>powiększenie </a:t>
            </a:r>
            <a:r>
              <a:rPr lang="pl-PL" dirty="0"/>
              <a:t>jąder o 50%, </a:t>
            </a:r>
            <a:endParaRPr lang="pl-PL" dirty="0" smtClean="0"/>
          </a:p>
          <a:p>
            <a:r>
              <a:rPr lang="pl-PL" dirty="0" smtClean="0"/>
              <a:t>dalsze </a:t>
            </a:r>
            <a:r>
              <a:rPr lang="pl-PL" dirty="0"/>
              <a:t>uniesienie jąder, </a:t>
            </a:r>
            <a:endParaRPr lang="pl-PL" dirty="0" smtClean="0"/>
          </a:p>
          <a:p>
            <a:r>
              <a:rPr lang="pl-PL" dirty="0" smtClean="0"/>
              <a:t>wydalanie </a:t>
            </a:r>
            <a:r>
              <a:rPr lang="pl-PL" dirty="0"/>
              <a:t>z gruczołów </a:t>
            </a:r>
            <a:r>
              <a:rPr lang="pl-PL" dirty="0" err="1"/>
              <a:t>Cowpera</a:t>
            </a:r>
            <a:r>
              <a:rPr lang="pl-PL" dirty="0"/>
              <a:t> 2-3 kropli płynu śluzowatego ( tu plemniki)  </a:t>
            </a:r>
            <a:endParaRPr lang="pl-PL" dirty="0" smtClean="0"/>
          </a:p>
          <a:p>
            <a:r>
              <a:rPr lang="pl-PL" dirty="0" smtClean="0">
                <a:solidFill>
                  <a:srgbClr val="FF0000"/>
                </a:solidFill>
              </a:rPr>
              <a:t>Kobiety</a:t>
            </a:r>
            <a:r>
              <a:rPr lang="pl-PL" dirty="0"/>
              <a:t>: </a:t>
            </a:r>
            <a:endParaRPr lang="pl-PL" dirty="0" smtClean="0"/>
          </a:p>
          <a:p>
            <a:r>
              <a:rPr lang="pl-PL" dirty="0" smtClean="0"/>
              <a:t>Łechtaczka </a:t>
            </a:r>
            <a:r>
              <a:rPr lang="pl-PL" dirty="0"/>
              <a:t>przylega do przedniej ściany spojenia łonowego, </a:t>
            </a:r>
            <a:endParaRPr lang="pl-PL" dirty="0" smtClean="0"/>
          </a:p>
          <a:p>
            <a:r>
              <a:rPr lang="pl-PL" dirty="0" smtClean="0"/>
              <a:t>rozwój </a:t>
            </a:r>
            <a:r>
              <a:rPr lang="pl-PL" dirty="0"/>
              <a:t>platformy </a:t>
            </a:r>
            <a:r>
              <a:rPr lang="pl-PL" dirty="0" err="1"/>
              <a:t>orgazmowej</a:t>
            </a:r>
            <a:r>
              <a:rPr lang="pl-PL" dirty="0"/>
              <a:t> (lokalne przekrwienie i napięcie mięśni w 1/3 zewn. cz. pochwy) </a:t>
            </a:r>
            <a:endParaRPr lang="pl-PL" dirty="0" smtClean="0"/>
          </a:p>
          <a:p>
            <a:r>
              <a:rPr lang="pl-PL" dirty="0" smtClean="0"/>
              <a:t>wargi </a:t>
            </a:r>
            <a:r>
              <a:rPr lang="pl-PL" dirty="0"/>
              <a:t>mniejsze kolor ciemnego wina, </a:t>
            </a:r>
            <a:endParaRPr lang="pl-PL" dirty="0" smtClean="0"/>
          </a:p>
          <a:p>
            <a:r>
              <a:rPr lang="pl-PL" dirty="0" smtClean="0"/>
              <a:t>gruczoły </a:t>
            </a:r>
            <a:r>
              <a:rPr lang="pl-PL" dirty="0" err="1"/>
              <a:t>Bartholina</a:t>
            </a:r>
            <a:r>
              <a:rPr lang="pl-PL" dirty="0"/>
              <a:t> - wydzielają 1-2 krople wydzieliny śluzowej</a:t>
            </a:r>
          </a:p>
        </p:txBody>
      </p:sp>
    </p:spTree>
    <p:extLst>
      <p:ext uri="{BB962C8B-B14F-4D97-AF65-F5344CB8AC3E}">
        <p14:creationId xmlns:p14="http://schemas.microsoft.com/office/powerpoint/2010/main" val="260610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</a:t>
            </a:r>
            <a:r>
              <a:rPr lang="pl-PL" dirty="0" smtClean="0"/>
              <a:t>odel permisywny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 </a:t>
            </a:r>
            <a:r>
              <a:rPr lang="pl-PL" dirty="0" smtClean="0"/>
              <a:t>modelu tym seksualność </a:t>
            </a:r>
            <a:r>
              <a:rPr lang="pl-PL" dirty="0"/>
              <a:t>jest jedną z najważniejszych sfer życia człowieka. </a:t>
            </a:r>
            <a:endParaRPr lang="pl-PL" dirty="0" smtClean="0"/>
          </a:p>
          <a:p>
            <a:r>
              <a:rPr lang="pl-PL" dirty="0" smtClean="0"/>
              <a:t>Ta </a:t>
            </a:r>
            <a:r>
              <a:rPr lang="pl-PL" dirty="0"/>
              <a:t>tematyka przewija się każdorazowo w codziennym rytmie dnia w formie żartów, dowcipów (często niedostosowanych do wieku</a:t>
            </a:r>
            <a:r>
              <a:rPr lang="pl-PL" dirty="0" smtClean="0"/>
              <a:t>).</a:t>
            </a:r>
          </a:p>
          <a:p>
            <a:r>
              <a:rPr lang="pl-PL" dirty="0" smtClean="0"/>
              <a:t>Istnieje </a:t>
            </a:r>
            <a:r>
              <a:rPr lang="pl-PL" dirty="0"/>
              <a:t>bardzo wąskie tabu dotyczące zarówno przekazywania </a:t>
            </a:r>
            <a:r>
              <a:rPr lang="pl-PL" dirty="0" smtClean="0"/>
              <a:t>informacji, można </a:t>
            </a:r>
            <a:r>
              <a:rPr lang="pl-PL" dirty="0"/>
              <a:t>mówić wszystko niezależnie od wieku </a:t>
            </a:r>
            <a:r>
              <a:rPr lang="pl-PL" dirty="0" smtClean="0"/>
              <a:t>dziecka </a:t>
            </a:r>
          </a:p>
          <a:p>
            <a:r>
              <a:rPr lang="pl-PL" dirty="0" smtClean="0"/>
              <a:t>jak </a:t>
            </a:r>
            <a:r>
              <a:rPr lang="pl-PL" dirty="0"/>
              <a:t>i </a:t>
            </a:r>
            <a:r>
              <a:rPr lang="pl-PL" dirty="0" err="1"/>
              <a:t>zachowań</a:t>
            </a:r>
            <a:r>
              <a:rPr lang="pl-PL" dirty="0"/>
              <a:t> </a:t>
            </a:r>
            <a:r>
              <a:rPr lang="pl-PL" dirty="0" smtClean="0"/>
              <a:t>- dziecko </a:t>
            </a:r>
            <a:r>
              <a:rPr lang="pl-PL" dirty="0"/>
              <a:t>może być świadkiem </a:t>
            </a:r>
            <a:r>
              <a:rPr lang="pl-PL" dirty="0" err="1"/>
              <a:t>zachowań</a:t>
            </a:r>
            <a:r>
              <a:rPr lang="pl-PL" dirty="0"/>
              <a:t> seksualnych dorosłych i ich zainteresowań erotycznych, jak wspólne oglądanie </a:t>
            </a:r>
            <a:r>
              <a:rPr lang="pl-PL" dirty="0" smtClean="0"/>
              <a:t>filmów</a:t>
            </a:r>
            <a:r>
              <a:rPr lang="pl-PL" dirty="0"/>
              <a:t>; istnieją słabe granice psychologiczne i </a:t>
            </a:r>
            <a:r>
              <a:rPr lang="pl-PL" dirty="0" smtClean="0"/>
              <a:t>fizyczne</a:t>
            </a:r>
            <a:r>
              <a:rPr lang="pl-PL" dirty="0"/>
              <a:t>, związane z ciałem, dotyczące członków rodziny, np. łapanie dorastających córek za piersi, klepanie po </a:t>
            </a:r>
            <a:r>
              <a:rPr lang="pl-PL" dirty="0" smtClean="0"/>
              <a:t>pośladkach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10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Faza orgazmu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r>
              <a:rPr lang="pl-PL" dirty="0"/>
              <a:t>Trwa sekundy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/>
              <a:t>Udział mięśni miednicy lub całego ciała </a:t>
            </a:r>
          </a:p>
          <a:p>
            <a:r>
              <a:rPr lang="pl-PL" dirty="0" smtClean="0"/>
              <a:t>Zawężenie </a:t>
            </a:r>
            <a:r>
              <a:rPr lang="pl-PL" dirty="0"/>
              <a:t>pola świadomości ( mimowolne okrzyki, gryzienie, itp</a:t>
            </a:r>
            <a:r>
              <a:rPr lang="pl-PL" dirty="0" smtClean="0"/>
              <a:t>.)</a:t>
            </a:r>
          </a:p>
          <a:p>
            <a:r>
              <a:rPr lang="pl-PL" dirty="0" smtClean="0"/>
              <a:t> </a:t>
            </a:r>
            <a:r>
              <a:rPr lang="pl-PL" dirty="0"/>
              <a:t>Ustępuje napięcie mięśniowe powstałe w fazie podniecenia, uczucie rozkoszy, zaspokojenia, </a:t>
            </a:r>
            <a:r>
              <a:rPr lang="pl-PL" dirty="0" smtClean="0"/>
              <a:t>odprężenia </a:t>
            </a:r>
          </a:p>
          <a:p>
            <a:r>
              <a:rPr lang="pl-PL" dirty="0" smtClean="0"/>
              <a:t>U </a:t>
            </a:r>
            <a:r>
              <a:rPr lang="pl-PL" dirty="0"/>
              <a:t>niektórych kobiet – stan orgastyczny</a:t>
            </a:r>
          </a:p>
        </p:txBody>
      </p:sp>
    </p:spTree>
    <p:extLst>
      <p:ext uri="{BB962C8B-B14F-4D97-AF65-F5344CB8AC3E}">
        <p14:creationId xmlns:p14="http://schemas.microsoft.com/office/powerpoint/2010/main" val="407592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Faza orgazmu cd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Mężczyźni: </a:t>
            </a:r>
          </a:p>
          <a:p>
            <a:r>
              <a:rPr lang="pl-PL" dirty="0" smtClean="0"/>
              <a:t>Ejakulacja </a:t>
            </a:r>
            <a:r>
              <a:rPr lang="pl-PL" dirty="0"/>
              <a:t>( wytrysk nasienia) </a:t>
            </a:r>
            <a:endParaRPr lang="pl-PL" dirty="0" smtClean="0"/>
          </a:p>
          <a:p>
            <a:r>
              <a:rPr lang="pl-PL" dirty="0" smtClean="0"/>
              <a:t>Najczęściej </a:t>
            </a:r>
            <a:r>
              <a:rPr lang="pl-PL" dirty="0"/>
              <a:t>objaw orgazmu M </a:t>
            </a:r>
          </a:p>
          <a:p>
            <a:r>
              <a:rPr lang="pl-PL" dirty="0" smtClean="0"/>
              <a:t>Udział </a:t>
            </a:r>
            <a:r>
              <a:rPr lang="pl-PL" dirty="0"/>
              <a:t>kory mózgowej lub jako prosty odruch ( dwa ośrodki: przywspółczulny S3-S4 i współczulny L1-L3)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/>
              <a:t>I faza : nasienie z narządów </a:t>
            </a:r>
            <a:r>
              <a:rPr lang="pl-PL" dirty="0" err="1"/>
              <a:t>pł</a:t>
            </a:r>
            <a:r>
              <a:rPr lang="pl-PL" dirty="0"/>
              <a:t>. dodatkowych (nasieniowody, pęcherzyki nasienne, gr. krokowy)→ cewka moczowa (cz. sterczowa)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/>
              <a:t>II faza: skurcze wypierające nasienie co 0.8 s ( ok. 6x) wytrysk nasienia przez całą dł. cewki ( cz. błoniasta i gąbczasta, ujście zewn.)</a:t>
            </a:r>
          </a:p>
        </p:txBody>
      </p:sp>
    </p:spTree>
    <p:extLst>
      <p:ext uri="{BB962C8B-B14F-4D97-AF65-F5344CB8AC3E}">
        <p14:creationId xmlns:p14="http://schemas.microsoft.com/office/powerpoint/2010/main" val="108092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Faza orgazmu cd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Kobiety</a:t>
            </a:r>
            <a:r>
              <a:rPr lang="pl-PL" dirty="0">
                <a:solidFill>
                  <a:srgbClr val="FF0000"/>
                </a:solidFill>
              </a:rPr>
              <a:t>: 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Skurcze </a:t>
            </a:r>
            <a:r>
              <a:rPr lang="pl-PL" dirty="0"/>
              <a:t>platformy </a:t>
            </a:r>
            <a:r>
              <a:rPr lang="pl-PL" dirty="0" err="1"/>
              <a:t>orgazmowej</a:t>
            </a:r>
            <a:r>
              <a:rPr lang="pl-PL" dirty="0"/>
              <a:t> z 0.8 sek. przerwami, powracające 5-12 razy, skurcze trzonu macicy , u wieloródki –powiększenie macicy o 50% </a:t>
            </a:r>
          </a:p>
          <a:p>
            <a:r>
              <a:rPr lang="pl-PL" dirty="0" smtClean="0"/>
              <a:t>Orgazm </a:t>
            </a:r>
            <a:r>
              <a:rPr lang="pl-PL" dirty="0"/>
              <a:t>osiągają łatwiej i szybciej podczas masturbacji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/>
              <a:t>Orgazm pochwowy ma taka sama wartość jak łechtaczkowy </a:t>
            </a:r>
          </a:p>
          <a:p>
            <a:r>
              <a:rPr lang="pl-PL" dirty="0" smtClean="0"/>
              <a:t>Kobieta </a:t>
            </a:r>
            <a:r>
              <a:rPr lang="pl-PL" dirty="0"/>
              <a:t>uczy się orgazmu </a:t>
            </a:r>
          </a:p>
          <a:p>
            <a:r>
              <a:rPr lang="pl-PL" dirty="0" smtClean="0"/>
              <a:t>Ważny </a:t>
            </a:r>
            <a:r>
              <a:rPr lang="pl-PL" dirty="0"/>
              <a:t>stopień emocjonalnego związania z partnerem </a:t>
            </a:r>
          </a:p>
        </p:txBody>
      </p:sp>
    </p:spTree>
    <p:extLst>
      <p:ext uri="{BB962C8B-B14F-4D97-AF65-F5344CB8AC3E}">
        <p14:creationId xmlns:p14="http://schemas.microsoft.com/office/powerpoint/2010/main" val="54399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Faza orgazmu cd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 przeprowadzonych badań wynika, że :</a:t>
            </a:r>
          </a:p>
          <a:p>
            <a:r>
              <a:rPr lang="pl-PL" dirty="0" smtClean="0"/>
              <a:t>Rekord czasu potrzebnego do osiągnięcia orgazmu wynosi 15s</a:t>
            </a:r>
          </a:p>
          <a:p>
            <a:r>
              <a:rPr lang="pl-PL" dirty="0" smtClean="0"/>
              <a:t>Rekord liczby orgazmów w czasie godziny 134</a:t>
            </a:r>
          </a:p>
          <a:p>
            <a:r>
              <a:rPr lang="pl-PL" dirty="0" smtClean="0"/>
              <a:t>Kobieta przeżywająca wiele orgazmów potrzebuje krótszego czasu pobudzenia – 8 min</a:t>
            </a:r>
          </a:p>
          <a:p>
            <a:r>
              <a:rPr lang="pl-PL" dirty="0" smtClean="0"/>
              <a:t>a jeden orgazm dłuższego czasu – średnio 27 min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688843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Faza ustępowania podniecenia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Ostatnia </a:t>
            </a:r>
            <a:r>
              <a:rPr lang="pl-PL" dirty="0">
                <a:solidFill>
                  <a:srgbClr val="FF0000"/>
                </a:solidFill>
              </a:rPr>
              <a:t>faza </a:t>
            </a:r>
            <a:r>
              <a:rPr lang="pl-PL" dirty="0" smtClean="0">
                <a:solidFill>
                  <a:srgbClr val="FF0000"/>
                </a:solidFill>
              </a:rPr>
              <a:t>cyklu</a:t>
            </a:r>
          </a:p>
          <a:p>
            <a:r>
              <a:rPr lang="pl-PL" dirty="0" smtClean="0"/>
              <a:t> Obniżanie </a:t>
            </a:r>
            <a:r>
              <a:rPr lang="pl-PL" dirty="0"/>
              <a:t>napięcia seksualnego w odwrotności narastania </a:t>
            </a:r>
          </a:p>
          <a:p>
            <a:r>
              <a:rPr lang="pl-PL" dirty="0" smtClean="0"/>
              <a:t>Rozluźnienie </a:t>
            </a:r>
            <a:r>
              <a:rPr lang="pl-PL" dirty="0"/>
              <a:t>mięśni, krótki oddech </a:t>
            </a:r>
            <a:endParaRPr lang="pl-PL" dirty="0" smtClean="0"/>
          </a:p>
          <a:p>
            <a:r>
              <a:rPr lang="pl-PL" dirty="0" smtClean="0"/>
              <a:t>Odprężenie, </a:t>
            </a:r>
            <a:r>
              <a:rPr lang="pl-PL" dirty="0"/>
              <a:t>uczucie </a:t>
            </a:r>
            <a:r>
              <a:rPr lang="pl-PL" dirty="0" smtClean="0"/>
              <a:t>znużenia, </a:t>
            </a:r>
            <a:r>
              <a:rPr lang="pl-PL" dirty="0"/>
              <a:t>potrzeba snu </a:t>
            </a:r>
          </a:p>
          <a:p>
            <a:r>
              <a:rPr lang="pl-PL" dirty="0" smtClean="0"/>
              <a:t>Szybki </a:t>
            </a:r>
            <a:r>
              <a:rPr lang="pl-PL" dirty="0"/>
              <a:t>przebieg u M, wolniejszy u K ( potencjalna </a:t>
            </a:r>
            <a:r>
              <a:rPr lang="pl-PL" dirty="0" smtClean="0"/>
              <a:t>możliwość </a:t>
            </a:r>
            <a:r>
              <a:rPr lang="pl-PL" dirty="0"/>
              <a:t>powtórnej reakcji </a:t>
            </a:r>
            <a:r>
              <a:rPr lang="pl-PL" dirty="0" err="1"/>
              <a:t>orgazmowej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3608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Faza ustępowania podniecenia cd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Mężczyźni: </a:t>
            </a:r>
            <a:endParaRPr lang="pl-PL" dirty="0">
              <a:solidFill>
                <a:srgbClr val="FF0000"/>
              </a:solidFill>
            </a:endParaRPr>
          </a:p>
          <a:p>
            <a:r>
              <a:rPr lang="pl-PL" dirty="0" smtClean="0"/>
              <a:t>szybki </a:t>
            </a:r>
            <a:r>
              <a:rPr lang="pl-PL" dirty="0"/>
              <a:t>zanik przekrwienia członka ( zmniejszenie o 1-1.5 </a:t>
            </a:r>
            <a:r>
              <a:rPr lang="pl-PL" dirty="0" err="1"/>
              <a:t>raza</a:t>
            </a:r>
            <a:r>
              <a:rPr lang="pl-PL" dirty="0"/>
              <a:t>) </a:t>
            </a:r>
          </a:p>
          <a:p>
            <a:r>
              <a:rPr lang="pl-PL" dirty="0" smtClean="0"/>
              <a:t>powolna </a:t>
            </a:r>
            <a:r>
              <a:rPr lang="pl-PL" dirty="0"/>
              <a:t>inwolucja do stanu normalnego ( spadek napięcia moszny, obj. jąder, ich </a:t>
            </a:r>
            <a:r>
              <a:rPr lang="pl-PL" dirty="0" smtClean="0"/>
              <a:t>opuszczenie)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Kobiety</a:t>
            </a:r>
            <a:r>
              <a:rPr lang="pl-PL" dirty="0">
                <a:solidFill>
                  <a:srgbClr val="FF0000"/>
                </a:solidFill>
              </a:rPr>
              <a:t>: 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Łechtaczka </a:t>
            </a:r>
            <a:r>
              <a:rPr lang="pl-PL" dirty="0"/>
              <a:t>w 5-10 s. wraca do normalnej pozycji, </a:t>
            </a:r>
            <a:endParaRPr lang="pl-PL" dirty="0" smtClean="0"/>
          </a:p>
          <a:p>
            <a:r>
              <a:rPr lang="pl-PL" dirty="0" smtClean="0"/>
              <a:t>zmniejszenie </a:t>
            </a:r>
            <a:r>
              <a:rPr lang="pl-PL" dirty="0"/>
              <a:t>przekrwienia powolne, zwiotczenie ścian pochwy, </a:t>
            </a:r>
            <a:endParaRPr lang="pl-PL" dirty="0" smtClean="0"/>
          </a:p>
          <a:p>
            <a:r>
              <a:rPr lang="pl-PL" dirty="0" smtClean="0"/>
              <a:t>powrót </a:t>
            </a:r>
            <a:r>
              <a:rPr lang="pl-PL" dirty="0"/>
              <a:t>normalnego koloru( 5-10 min.), </a:t>
            </a:r>
            <a:endParaRPr lang="pl-PL" dirty="0" smtClean="0"/>
          </a:p>
          <a:p>
            <a:r>
              <a:rPr lang="pl-PL" dirty="0" smtClean="0"/>
              <a:t>szerokie </a:t>
            </a:r>
            <a:r>
              <a:rPr lang="pl-PL" dirty="0"/>
              <a:t>rozwarcie zewn. ujścia szyjki (20-30 min.) </a:t>
            </a:r>
            <a:endParaRPr lang="pl-PL" dirty="0" smtClean="0"/>
          </a:p>
          <a:p>
            <a:r>
              <a:rPr lang="pl-PL" dirty="0" smtClean="0"/>
              <a:t>opadanie </a:t>
            </a:r>
            <a:r>
              <a:rPr lang="pl-PL" dirty="0"/>
              <a:t>macicy</a:t>
            </a:r>
          </a:p>
        </p:txBody>
      </p:sp>
    </p:spTree>
    <p:extLst>
      <p:ext uri="{BB962C8B-B14F-4D97-AF65-F5344CB8AC3E}">
        <p14:creationId xmlns:p14="http://schemas.microsoft.com/office/powerpoint/2010/main" val="94890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Reakcje poza narządami płciowymi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Kobiety</a:t>
            </a:r>
            <a:r>
              <a:rPr lang="pl-PL" dirty="0">
                <a:solidFill>
                  <a:srgbClr val="FF0000"/>
                </a:solidFill>
              </a:rPr>
              <a:t>: 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Erekcja </a:t>
            </a:r>
            <a:r>
              <a:rPr lang="pl-PL" dirty="0"/>
              <a:t>brodawek sutkowych, powiększenie piersi, </a:t>
            </a:r>
            <a:r>
              <a:rPr lang="pl-PL" dirty="0" smtClean="0"/>
              <a:t> </a:t>
            </a:r>
          </a:p>
          <a:p>
            <a:r>
              <a:rPr lang="pl-PL" dirty="0" smtClean="0"/>
              <a:t>Plamkowo-grudkowy </a:t>
            </a:r>
            <a:r>
              <a:rPr lang="pl-PL" dirty="0"/>
              <a:t>rumieniec ( brzuch, kl. piersiowa) </a:t>
            </a:r>
          </a:p>
          <a:p>
            <a:r>
              <a:rPr lang="pl-PL" dirty="0" smtClean="0"/>
              <a:t>Wzrost </a:t>
            </a:r>
            <a:r>
              <a:rPr lang="pl-PL" dirty="0"/>
              <a:t>tętna i RR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/>
              <a:t>Mimowolne skurcze grup mięśniowych, </a:t>
            </a:r>
            <a:endParaRPr lang="pl-PL" dirty="0" smtClean="0"/>
          </a:p>
          <a:p>
            <a:r>
              <a:rPr lang="pl-PL" dirty="0" smtClean="0"/>
              <a:t> Hiperwentylacja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Mężczyźni: </a:t>
            </a:r>
          </a:p>
          <a:p>
            <a:r>
              <a:rPr lang="pl-PL" dirty="0" smtClean="0"/>
              <a:t>Wzrost </a:t>
            </a:r>
            <a:r>
              <a:rPr lang="pl-PL" dirty="0"/>
              <a:t>napięcia mięśni, wzrost tętna i RR </a:t>
            </a:r>
          </a:p>
          <a:p>
            <a:r>
              <a:rPr lang="pl-PL" dirty="0" smtClean="0"/>
              <a:t>Plamisto </a:t>
            </a:r>
            <a:r>
              <a:rPr lang="pl-PL" dirty="0"/>
              <a:t>-grudkowe zarumienienie na skórze (brzuch, kl. piersiowa, </a:t>
            </a:r>
            <a:r>
              <a:rPr lang="pl-PL" dirty="0" smtClean="0"/>
              <a:t>twarz)</a:t>
            </a:r>
          </a:p>
          <a:p>
            <a:r>
              <a:rPr lang="pl-PL" dirty="0"/>
              <a:t>H</a:t>
            </a:r>
            <a:r>
              <a:rPr lang="pl-PL" dirty="0" smtClean="0"/>
              <a:t>iperwentylacja </a:t>
            </a:r>
          </a:p>
          <a:p>
            <a:r>
              <a:rPr lang="pl-PL" dirty="0" smtClean="0"/>
              <a:t>Mimowolne </a:t>
            </a:r>
            <a:r>
              <a:rPr lang="pl-PL" dirty="0"/>
              <a:t>skurcze mięśni ( w tym zwieracza odbytu) </a:t>
            </a:r>
          </a:p>
          <a:p>
            <a:r>
              <a:rPr lang="pl-PL" dirty="0" smtClean="0"/>
              <a:t>Mimowolna </a:t>
            </a:r>
            <a:r>
              <a:rPr lang="pl-PL" dirty="0"/>
              <a:t>reakcja pocenia się </a:t>
            </a:r>
          </a:p>
        </p:txBody>
      </p:sp>
    </p:spTree>
    <p:extLst>
      <p:ext uri="{BB962C8B-B14F-4D97-AF65-F5344CB8AC3E}">
        <p14:creationId xmlns:p14="http://schemas.microsoft.com/office/powerpoint/2010/main" val="245531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Psychofizjologia zaspokojenia seksualnego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18447" y="803185"/>
            <a:ext cx="6281873" cy="56104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Poziom najniższy </a:t>
            </a:r>
          </a:p>
          <a:p>
            <a:r>
              <a:rPr lang="pl-PL" dirty="0" smtClean="0"/>
              <a:t>Kontakt </a:t>
            </a:r>
            <a:r>
              <a:rPr lang="pl-PL" dirty="0"/>
              <a:t>seksualny - prosta redukcja własnej potrzeby seksualnej, bez </a:t>
            </a:r>
            <a:r>
              <a:rPr lang="pl-PL" dirty="0" err="1"/>
              <a:t>uwzgl</a:t>
            </a:r>
            <a:r>
              <a:rPr lang="pl-PL" dirty="0"/>
              <a:t>. potrzeb partnera i innych własnych potrzeb </a:t>
            </a:r>
            <a:r>
              <a:rPr lang="pl-PL" dirty="0" smtClean="0"/>
              <a:t>dominacji</a:t>
            </a:r>
            <a:r>
              <a:rPr lang="pl-PL" dirty="0"/>
              <a:t>, uznania (brak satysfakcji lub </a:t>
            </a:r>
            <a:r>
              <a:rPr lang="pl-PL" dirty="0" err="1"/>
              <a:t>dyssatysfakcja</a:t>
            </a:r>
            <a:r>
              <a:rPr lang="pl-PL" dirty="0"/>
              <a:t>)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Poziom </a:t>
            </a:r>
            <a:r>
              <a:rPr lang="pl-PL" dirty="0">
                <a:solidFill>
                  <a:srgbClr val="FF0000"/>
                </a:solidFill>
              </a:rPr>
              <a:t>średni 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 </a:t>
            </a:r>
            <a:r>
              <a:rPr lang="pl-PL" dirty="0"/>
              <a:t>zaspokojenie seksualne, redukcja napięcia, ulga, pominięcie potrzeb partnera, brak satysfakcji, ”niby wszystko OK.”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Poziom wyższy  </a:t>
            </a:r>
          </a:p>
          <a:p>
            <a:r>
              <a:rPr lang="pl-PL" dirty="0" smtClean="0"/>
              <a:t>zaspokojenie</a:t>
            </a:r>
            <a:r>
              <a:rPr lang="pl-PL" dirty="0"/>
              <a:t>, satysfakcja, zaspokojenie innych potrzeb (w tym partnera), samorealizacja, sprawdzenie się, władza, uznanie, bezpieczeństwo, często u kobiet z potrzebami </a:t>
            </a:r>
            <a:r>
              <a:rPr lang="pl-PL" dirty="0" err="1"/>
              <a:t>pozaseksualnymi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170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Psychofizjologia zaspokojenia seksualnego cd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Poziom </a:t>
            </a:r>
            <a:r>
              <a:rPr lang="pl-PL" dirty="0">
                <a:solidFill>
                  <a:srgbClr val="FF0000"/>
                </a:solidFill>
              </a:rPr>
              <a:t>wysoki </a:t>
            </a:r>
          </a:p>
          <a:p>
            <a:r>
              <a:rPr lang="pl-PL" dirty="0" smtClean="0"/>
              <a:t>satysfakcja</a:t>
            </a:r>
            <a:r>
              <a:rPr lang="pl-PL" dirty="0"/>
              <a:t>, rozkosz, świadomość pogłębienia więzi z partnerem 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Poziom najwyższy </a:t>
            </a:r>
            <a:endParaRPr lang="pl-PL" dirty="0">
              <a:solidFill>
                <a:srgbClr val="FF0000"/>
              </a:solidFill>
            </a:endParaRPr>
          </a:p>
          <a:p>
            <a:r>
              <a:rPr lang="pl-PL" dirty="0" smtClean="0"/>
              <a:t>na podłożu </a:t>
            </a:r>
            <a:r>
              <a:rPr lang="pl-PL" dirty="0"/>
              <a:t>miłości erotycznej, miłość do partnera, z odwzajemnieniem, poczucie wspólnoty, nadaje odmienny sens ż</a:t>
            </a:r>
            <a:r>
              <a:rPr lang="pl-PL" dirty="0" smtClean="0"/>
              <a:t>yciu, </a:t>
            </a:r>
            <a:r>
              <a:rPr lang="pl-PL" dirty="0"/>
              <a:t>satysfakcja przekracza </a:t>
            </a:r>
            <a:r>
              <a:rPr lang="pl-PL" dirty="0" smtClean="0"/>
              <a:t>założenia </a:t>
            </a:r>
            <a:r>
              <a:rPr lang="pl-PL" dirty="0"/>
              <a:t>pierwotnego celu-zaspokojenia potrzeby seksualnej, bo silniej </a:t>
            </a:r>
            <a:r>
              <a:rPr lang="pl-PL" dirty="0" smtClean="0"/>
              <a:t>przeżywana </a:t>
            </a:r>
            <a:r>
              <a:rPr lang="pl-PL" dirty="0"/>
              <a:t>jest bliskość partnera</a:t>
            </a:r>
          </a:p>
        </p:txBody>
      </p:sp>
    </p:spTree>
    <p:extLst>
      <p:ext uri="{BB962C8B-B14F-4D97-AF65-F5344CB8AC3E}">
        <p14:creationId xmlns:p14="http://schemas.microsoft.com/office/powerpoint/2010/main" val="278887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Klasyfikacje budowy genitalnej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0-2,5 cm – struna lutni</a:t>
            </a:r>
          </a:p>
          <a:p>
            <a:r>
              <a:rPr lang="pl-PL" dirty="0" smtClean="0"/>
              <a:t>5 cm – pędy orzecha wodnego</a:t>
            </a:r>
          </a:p>
          <a:p>
            <a:r>
              <a:rPr lang="pl-PL" dirty="0" smtClean="0"/>
              <a:t>7,5 cm – mały potok</a:t>
            </a:r>
          </a:p>
          <a:p>
            <a:r>
              <a:rPr lang="pl-PL" dirty="0" smtClean="0"/>
              <a:t>10 cm – czarna perła </a:t>
            </a:r>
          </a:p>
          <a:p>
            <a:r>
              <a:rPr lang="pl-PL" dirty="0" smtClean="0"/>
              <a:t>12,5 cm – dolina właściwa</a:t>
            </a:r>
          </a:p>
          <a:p>
            <a:r>
              <a:rPr lang="pl-PL" dirty="0" smtClean="0"/>
              <a:t>15 cm – komnata wewnętrzna </a:t>
            </a:r>
          </a:p>
          <a:p>
            <a:r>
              <a:rPr lang="pl-PL" dirty="0" smtClean="0"/>
              <a:t>20 cm – biegun północny </a:t>
            </a:r>
          </a:p>
          <a:p>
            <a:pPr marL="0" indent="0">
              <a:buNone/>
            </a:pPr>
            <a:r>
              <a:rPr lang="pl-PL" sz="1400" i="1" dirty="0" smtClean="0"/>
              <a:t>				</a:t>
            </a:r>
          </a:p>
          <a:p>
            <a:pPr marL="0" indent="0">
              <a:buNone/>
            </a:pPr>
            <a:r>
              <a:rPr lang="pl-PL" sz="1400" i="1" dirty="0"/>
              <a:t>	</a:t>
            </a:r>
            <a:r>
              <a:rPr lang="pl-PL" sz="1400" i="1" dirty="0" smtClean="0"/>
              <a:t>				Wg taoizmu </a:t>
            </a:r>
            <a:endParaRPr lang="pl-PL" sz="1400" i="1" dirty="0"/>
          </a:p>
        </p:txBody>
      </p:sp>
    </p:spTree>
    <p:extLst>
      <p:ext uri="{BB962C8B-B14F-4D97-AF65-F5344CB8AC3E}">
        <p14:creationId xmlns:p14="http://schemas.microsoft.com/office/powerpoint/2010/main" val="2020783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Model restrykcyjny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W </a:t>
            </a:r>
            <a:r>
              <a:rPr lang="pl-PL" dirty="0" smtClean="0"/>
              <a:t>tym modelu seksualność </a:t>
            </a:r>
            <a:r>
              <a:rPr lang="pl-PL" dirty="0"/>
              <a:t>stanowi zagrożenie, jest złem lub powodem do wstydu (obszar grzechu, patologii). </a:t>
            </a:r>
            <a:endParaRPr lang="pl-PL" dirty="0" smtClean="0"/>
          </a:p>
          <a:p>
            <a:r>
              <a:rPr lang="pl-PL" dirty="0" smtClean="0"/>
              <a:t>Głównym </a:t>
            </a:r>
            <a:r>
              <a:rPr lang="pl-PL" dirty="0"/>
              <a:t>celem rodziców lub opiekunów jest izolowanie dziecka od jakichkolwiek bodźców, które mogłyby spowodować rozmowę lub zainteresowanie płciowością, cielesnością. </a:t>
            </a:r>
            <a:endParaRPr lang="pl-PL" dirty="0" smtClean="0"/>
          </a:p>
          <a:p>
            <a:r>
              <a:rPr lang="pl-PL" dirty="0" smtClean="0"/>
              <a:t>System </a:t>
            </a:r>
            <a:r>
              <a:rPr lang="pl-PL" dirty="0"/>
              <a:t>kontroli opiera się na stosowaniu różnorodnych kar, których celem jest odroczenie tych zainteresowań do czasu pełnoletności lub momentu zawarcia małżeństwa. </a:t>
            </a:r>
            <a:endParaRPr lang="pl-PL" dirty="0" smtClean="0"/>
          </a:p>
          <a:p>
            <a:r>
              <a:rPr lang="pl-PL" dirty="0" smtClean="0"/>
              <a:t>Kontynuacją </a:t>
            </a:r>
            <a:r>
              <a:rPr lang="pl-PL" dirty="0"/>
              <a:t>takiego postępowania jest traktowanie etapu dojrzewania wyłącznie w kategoriach zmian </a:t>
            </a:r>
            <a:r>
              <a:rPr lang="pl-PL" dirty="0" smtClean="0"/>
              <a:t>fizycznych </a:t>
            </a:r>
            <a:r>
              <a:rPr lang="pl-PL" dirty="0"/>
              <a:t>i psychicznych, z całkowitym pominięciem sfery seksualnej</a:t>
            </a:r>
          </a:p>
        </p:txBody>
      </p:sp>
    </p:spTree>
    <p:extLst>
      <p:ext uri="{BB962C8B-B14F-4D97-AF65-F5344CB8AC3E}">
        <p14:creationId xmlns:p14="http://schemas.microsoft.com/office/powerpoint/2010/main" val="118251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Klasyfikacje budowy genitalnej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Mały – dł.14,1 cm, obwód 11,8 cm</a:t>
            </a:r>
          </a:p>
          <a:p>
            <a:r>
              <a:rPr lang="pl-PL" dirty="0" smtClean="0"/>
              <a:t>Przeciętny – dł. 16,1 cm, obwód 12,7 cm</a:t>
            </a:r>
          </a:p>
          <a:p>
            <a:r>
              <a:rPr lang="pl-PL" dirty="0" smtClean="0"/>
              <a:t>Duży – dł. 18,1 cm, obwód 13,8 cm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602644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Zaburzenia życia seksualnego 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71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Zaburzenia życia seksualnego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Niski poziom satysfakcji i jakości życia seksualnego kobiety może być ściśle związany z osobą partnera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pl-PL" dirty="0" smtClean="0"/>
              <a:t>Seksualne </a:t>
            </a:r>
            <a:r>
              <a:rPr lang="pl-PL" dirty="0"/>
              <a:t>dysfunkcje mogą pojawić się w odpowiedzi na przemoc w związku, w którym pozostaje kobieta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r>
              <a:rPr lang="pl-PL" dirty="0" smtClean="0"/>
              <a:t>Wprawdzie </a:t>
            </a:r>
            <a:r>
              <a:rPr lang="pl-PL" dirty="0"/>
              <a:t>jakość życia seksualnego kobiet obniża się z wiekiem, wraz z pojawieniem się menopauzy, jednakże w porównaniu do mężczyzn, kobiety mniejszą wagę przywiązują do swojej seksualności, nie odczuwają tak silnego stresu w związku ze spadkiem wydolności seksualnej. </a:t>
            </a:r>
          </a:p>
        </p:txBody>
      </p:sp>
    </p:spTree>
    <p:extLst>
      <p:ext uri="{BB962C8B-B14F-4D97-AF65-F5344CB8AC3E}">
        <p14:creationId xmlns:p14="http://schemas.microsoft.com/office/powerpoint/2010/main" val="249148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Zaburzenia życia seksualnego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Społeczno-kulturowe czynniki mogą również zmienić percepcję i rozumienie zaburzeń seksualnych. </a:t>
            </a:r>
            <a:endParaRPr lang="pl-PL" dirty="0" smtClean="0"/>
          </a:p>
          <a:p>
            <a:r>
              <a:rPr lang="pl-PL" dirty="0" smtClean="0"/>
              <a:t>Poczucie </a:t>
            </a:r>
            <a:r>
              <a:rPr lang="pl-PL" dirty="0"/>
              <a:t>bliskości jest ściśle związane z odpowiedzią seksualną na poziomie fizjologicznym i jakością satysfakcji, którą kobieta </a:t>
            </a:r>
            <a:r>
              <a:rPr lang="pl-PL" dirty="0" smtClean="0"/>
              <a:t>odczuwa. </a:t>
            </a:r>
          </a:p>
          <a:p>
            <a:r>
              <a:rPr lang="pl-PL" dirty="0" smtClean="0"/>
              <a:t>Uczucie </a:t>
            </a:r>
            <a:r>
              <a:rPr lang="pl-PL" dirty="0"/>
              <a:t>wobec partnera wpływa na jakość związku; zarówno długość relacji, jak funkcjonowanie seksualne obydwojga partnerów </a:t>
            </a:r>
          </a:p>
        </p:txBody>
      </p:sp>
    </p:spTree>
    <p:extLst>
      <p:ext uri="{BB962C8B-B14F-4D97-AF65-F5344CB8AC3E}">
        <p14:creationId xmlns:p14="http://schemas.microsoft.com/office/powerpoint/2010/main" val="35957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Zaburzenia życia seksualnego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Problemy seksualne często występują łącznie z innymi trudnościami doświadczanymi aktualnie przez kobietę </a:t>
            </a:r>
          </a:p>
          <a:p>
            <a:r>
              <a:rPr lang="pl-PL" dirty="0" smtClean="0"/>
              <a:t>Współwystępowanie </a:t>
            </a:r>
            <a:r>
              <a:rPr lang="pl-PL" dirty="0"/>
              <a:t>zaburzeń seksualnych i chorób somatycznych jest pierwszym krokiem w prawidłowej diagnostyce </a:t>
            </a:r>
            <a:endParaRPr lang="pl-PL" dirty="0" smtClean="0"/>
          </a:p>
          <a:p>
            <a:r>
              <a:rPr lang="pl-PL" dirty="0"/>
              <a:t>Do najczęściej wymienianych chorób towarzyszących zaburzeniom seksualnym należą choroby ginekologiczne, proktologiczne, metaboliczne, kardiologiczne i naczyniowe oraz układu </a:t>
            </a:r>
            <a:r>
              <a:rPr lang="pl-PL" dirty="0" smtClean="0"/>
              <a:t>nerwowego</a:t>
            </a:r>
          </a:p>
          <a:p>
            <a:r>
              <a:rPr lang="pl-PL" dirty="0" smtClean="0"/>
              <a:t>Choroby </a:t>
            </a:r>
            <a:r>
              <a:rPr lang="pl-PL" dirty="0"/>
              <a:t>układu moczowego znacząco częściej sprzyjają rozwijaniu się zaburzeń podniecenia (cztery razy częściej) oraz zaburzeń bólowych (siedem razy częściej) w porównaniu do grupy kobiet zdrowych </a:t>
            </a:r>
          </a:p>
        </p:txBody>
      </p:sp>
    </p:spTree>
    <p:extLst>
      <p:ext uri="{BB962C8B-B14F-4D97-AF65-F5344CB8AC3E}">
        <p14:creationId xmlns:p14="http://schemas.microsoft.com/office/powerpoint/2010/main" val="63180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Zaburzenia życia seksualnego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Czynniki psychologiczne wpływające na rozwój zaburzeń seksualnych są w znacznym stopniu zależne od indywidualnych cech i doświadczeń, np. doznanej traumy seksualnej, zdiagnozowanych zaburzeń odżywiania lub zaburzeń osobowości. </a:t>
            </a:r>
          </a:p>
          <a:p>
            <a:r>
              <a:rPr lang="pl-PL" dirty="0" smtClean="0"/>
              <a:t>Niektóre </a:t>
            </a:r>
            <a:r>
              <a:rPr lang="pl-PL" dirty="0"/>
              <a:t>badania wskazują na dość częste rozpoznanie osobowości </a:t>
            </a:r>
            <a:r>
              <a:rPr lang="pl-PL" dirty="0" err="1"/>
              <a:t>histrionicznej</a:t>
            </a:r>
            <a:r>
              <a:rPr lang="pl-PL" dirty="0"/>
              <a:t> wśród pacjentek zgłaszających problemy </a:t>
            </a:r>
            <a:r>
              <a:rPr lang="pl-PL" dirty="0" smtClean="0"/>
              <a:t>seksualne</a:t>
            </a:r>
          </a:p>
          <a:p>
            <a:r>
              <a:rPr lang="pl-PL" dirty="0"/>
              <a:t> Ponad 70% pacjentek z rozpoznaniem depresji deklaruje spadek popędu seksualnego </a:t>
            </a:r>
          </a:p>
          <a:p>
            <a:r>
              <a:rPr lang="pl-PL" dirty="0"/>
              <a:t>Równie częstymi </a:t>
            </a:r>
            <a:r>
              <a:rPr lang="pl-PL" dirty="0" err="1"/>
              <a:t>rozpoznaniami</a:t>
            </a:r>
            <a:r>
              <a:rPr lang="pl-PL" dirty="0"/>
              <a:t> w dysfunkcjach seksualnych są zaburzenia lękowe – 30% i depresja – 21%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218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KLASYFIKACJA ZABURZEŃ SEKSUALNYCH KOBIET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ostatnich latach klasyfikacja ZSK (FSD-</a:t>
            </a:r>
            <a:r>
              <a:rPr lang="pl-PL" dirty="0" err="1"/>
              <a:t>Female</a:t>
            </a:r>
            <a:r>
              <a:rPr lang="pl-PL" dirty="0"/>
              <a:t> </a:t>
            </a:r>
            <a:r>
              <a:rPr lang="pl-PL" dirty="0" err="1"/>
              <a:t>Sexual</a:t>
            </a:r>
            <a:r>
              <a:rPr lang="pl-PL" dirty="0"/>
              <a:t> </a:t>
            </a:r>
            <a:r>
              <a:rPr lang="pl-PL" dirty="0" err="1"/>
              <a:t>Disorders</a:t>
            </a:r>
            <a:r>
              <a:rPr lang="pl-PL" dirty="0"/>
              <a:t>) przechodzi różne modyfikacje, których odzwierciedleniem jest kompleksowe rozumienie etiologii tych zaburzeń. 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Efektem </a:t>
            </a:r>
            <a:r>
              <a:rPr lang="pl-PL" dirty="0"/>
              <a:t>zmian i istotności czynników psychologicznych i relacyjnych jest klasyfikacja zaproponowana przez </a:t>
            </a:r>
            <a:r>
              <a:rPr lang="pl-PL" dirty="0" err="1"/>
              <a:t>Basson</a:t>
            </a:r>
            <a:r>
              <a:rPr lang="pl-PL" dirty="0"/>
              <a:t> i współpracowników</a:t>
            </a:r>
          </a:p>
        </p:txBody>
      </p:sp>
    </p:spTree>
    <p:extLst>
      <p:ext uri="{BB962C8B-B14F-4D97-AF65-F5344CB8AC3E}">
        <p14:creationId xmlns:p14="http://schemas.microsoft.com/office/powerpoint/2010/main" val="139081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Zaburzenia pożądania u kobiet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Brak </a:t>
            </a:r>
            <a:r>
              <a:rPr lang="pl-PL" dirty="0"/>
              <a:t>lub zmniejszone zainteresowanie seksem (lub pożądania). Brak myśli i fantazji o treści seksualnej. </a:t>
            </a:r>
            <a:endParaRPr lang="pl-PL" dirty="0" smtClean="0"/>
          </a:p>
          <a:p>
            <a:r>
              <a:rPr lang="pl-PL" dirty="0" smtClean="0"/>
              <a:t>Brak </a:t>
            </a:r>
            <a:r>
              <a:rPr lang="pl-PL" dirty="0"/>
              <a:t>pragnie nie wyklucza pobudzenia</a:t>
            </a:r>
            <a:r>
              <a:rPr lang="pl-PL" dirty="0" smtClean="0"/>
              <a:t>.</a:t>
            </a:r>
          </a:p>
          <a:p>
            <a:r>
              <a:rPr lang="pl-PL" dirty="0" smtClean="0"/>
              <a:t>Upośledzenie </a:t>
            </a:r>
            <a:r>
              <a:rPr lang="pl-PL" dirty="0"/>
              <a:t>w zakresie utraty potrzeb seksualnych przypisuje się często zmianom w cyklu życia – menopauzalny okres oraz w związku z długotrwałą relacją z partnerem – osłabienie zainteresowania partnerem.</a:t>
            </a:r>
          </a:p>
        </p:txBody>
      </p:sp>
    </p:spTree>
    <p:extLst>
      <p:ext uri="{BB962C8B-B14F-4D97-AF65-F5344CB8AC3E}">
        <p14:creationId xmlns:p14="http://schemas.microsoft.com/office/powerpoint/2010/main" val="182464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Awersja seksualna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Brak </a:t>
            </a:r>
            <a:r>
              <a:rPr lang="pl-PL" dirty="0"/>
              <a:t>radosnego przeżywania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Silny lęk towarzyszący perspektywie kontaktu seksualnego.</a:t>
            </a:r>
          </a:p>
          <a:p>
            <a:endParaRPr lang="pl-PL" dirty="0" smtClean="0"/>
          </a:p>
          <a:p>
            <a:r>
              <a:rPr lang="pl-PL" dirty="0" err="1" smtClean="0">
                <a:solidFill>
                  <a:srgbClr val="FF0000"/>
                </a:solidFill>
              </a:rPr>
              <a:t>Anhedonia</a:t>
            </a:r>
            <a:r>
              <a:rPr lang="pl-PL" dirty="0" smtClean="0"/>
              <a:t> </a:t>
            </a:r>
          </a:p>
          <a:p>
            <a:r>
              <a:rPr lang="pl-PL" dirty="0" smtClean="0"/>
              <a:t>Zmniejszone </a:t>
            </a:r>
            <a:r>
              <a:rPr lang="pl-PL" dirty="0"/>
              <a:t>do minimum (w terapii poznawczo-behawioralnej pacjentka określa na skali) lub brak adekwatnej przyjemności w przeżyciach pacjentki </a:t>
            </a:r>
            <a:endParaRPr lang="pl-PL" dirty="0" smtClean="0"/>
          </a:p>
          <a:p>
            <a:r>
              <a:rPr lang="pl-PL" dirty="0" smtClean="0"/>
              <a:t>Zachowana </a:t>
            </a:r>
            <a:r>
              <a:rPr lang="pl-PL" dirty="0"/>
              <a:t>jest lubrykacja oraz inne reakcje seksualne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58014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Brak reakcji genitalnej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Skargi </a:t>
            </a:r>
            <a:r>
              <a:rPr lang="pl-PL" dirty="0"/>
              <a:t>pacjentek obejmują zwłaszcza: </a:t>
            </a:r>
          </a:p>
          <a:p>
            <a:pPr lvl="1"/>
            <a:r>
              <a:rPr lang="pl-PL" dirty="0" smtClean="0"/>
              <a:t>minimalne </a:t>
            </a:r>
            <a:r>
              <a:rPr lang="pl-PL" dirty="0"/>
              <a:t>ukrwienie w obrębie sromu, </a:t>
            </a:r>
            <a:endParaRPr lang="pl-PL" dirty="0" smtClean="0"/>
          </a:p>
          <a:p>
            <a:pPr lvl="1"/>
            <a:r>
              <a:rPr lang="pl-PL" dirty="0" smtClean="0"/>
              <a:t>suchość </a:t>
            </a:r>
            <a:r>
              <a:rPr lang="pl-PL" dirty="0"/>
              <a:t>pochwy</a:t>
            </a:r>
            <a:r>
              <a:rPr lang="pl-PL" dirty="0" smtClean="0"/>
              <a:t>,</a:t>
            </a:r>
          </a:p>
          <a:p>
            <a:pPr lvl="1"/>
            <a:r>
              <a:rPr lang="pl-PL" dirty="0" smtClean="0"/>
              <a:t>zmniejszona </a:t>
            </a:r>
            <a:r>
              <a:rPr lang="pl-PL" dirty="0"/>
              <a:t>wrażliwość na pieszczoty genitaliów. </a:t>
            </a:r>
            <a:endParaRPr lang="pl-PL" dirty="0" smtClean="0"/>
          </a:p>
          <a:p>
            <a:r>
              <a:rPr lang="pl-PL" dirty="0" smtClean="0"/>
              <a:t>Wybiórcze </a:t>
            </a:r>
            <a:r>
              <a:rPr lang="pl-PL" dirty="0"/>
              <a:t>skargi wyłącznie na suchość pochwy są częstsze u kobiet w czasie menopauzy. </a:t>
            </a:r>
            <a:endParaRPr lang="pl-PL" dirty="0" smtClean="0"/>
          </a:p>
          <a:p>
            <a:r>
              <a:rPr lang="pl-PL" dirty="0" smtClean="0"/>
              <a:t>Zachowane </a:t>
            </a:r>
            <a:r>
              <a:rPr lang="pl-PL" dirty="0"/>
              <a:t>jest subiektywne odczucie podniecenia w trakcie pieszczot w okolicach innych niż genitalne.</a:t>
            </a:r>
          </a:p>
        </p:txBody>
      </p:sp>
    </p:spTree>
    <p:extLst>
      <p:ext uri="{BB962C8B-B14F-4D97-AF65-F5344CB8AC3E}">
        <p14:creationId xmlns:p14="http://schemas.microsoft.com/office/powerpoint/2010/main" val="20841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Model złotego środka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W modelu złotego środka traktuje się seksualność jako jedną ze sfer życia człowieka. </a:t>
            </a:r>
            <a:endParaRPr lang="pl-PL" dirty="0" smtClean="0"/>
          </a:p>
          <a:p>
            <a:r>
              <a:rPr lang="pl-PL" dirty="0" smtClean="0"/>
              <a:t>Jej </a:t>
            </a:r>
            <a:r>
              <a:rPr lang="pl-PL" dirty="0"/>
              <a:t>rola i znaczenie dla każdego człowieka oceniana jest indywidualnie. </a:t>
            </a:r>
            <a:endParaRPr lang="pl-PL" dirty="0" smtClean="0"/>
          </a:p>
          <a:p>
            <a:r>
              <a:rPr lang="pl-PL" dirty="0" smtClean="0"/>
              <a:t>Granice </a:t>
            </a:r>
            <a:r>
              <a:rPr lang="pl-PL" dirty="0"/>
              <a:t>dostępności sfery seksualnej wyznaczane są wiekiem, miejscem w systemie rodziny (dzieci – rodzice) oraz poprzez aspekty związane z intymnością, prywatnością, autonomią. </a:t>
            </a:r>
            <a:endParaRPr lang="pl-PL" dirty="0" smtClean="0"/>
          </a:p>
          <a:p>
            <a:r>
              <a:rPr lang="pl-PL" dirty="0" smtClean="0"/>
              <a:t>Przekazywanie </a:t>
            </a:r>
            <a:r>
              <a:rPr lang="pl-PL" dirty="0"/>
              <a:t>informacji na temat seksualności dostosowywane jest do fazy rozwojowej i możliwości percepcyjnych dziecka</a:t>
            </a:r>
            <a:r>
              <a:rPr lang="pl-PL" dirty="0" smtClean="0"/>
              <a:t>.</a:t>
            </a:r>
          </a:p>
          <a:p>
            <a:r>
              <a:rPr lang="pl-PL" dirty="0" smtClean="0"/>
              <a:t>U</a:t>
            </a:r>
            <a:r>
              <a:rPr lang="pl-PL" dirty="0"/>
              <a:t> podstaw tak realizowanego stylu postępowania leży przeświadczenie, iż rozwój seksualny rozpoczyna się z chwilą narodzin (a nawet poczęcia) i trwa przez całe życie</a:t>
            </a:r>
          </a:p>
        </p:txBody>
      </p:sp>
    </p:spTree>
    <p:extLst>
      <p:ext uri="{BB962C8B-B14F-4D97-AF65-F5344CB8AC3E}">
        <p14:creationId xmlns:p14="http://schemas.microsoft.com/office/powerpoint/2010/main" val="381170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Brak reakcji genitalnej wraz z zaburzeniem podniecenia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Brak </a:t>
            </a:r>
            <a:r>
              <a:rPr lang="pl-PL" dirty="0"/>
              <a:t>lub skrajnie niski poziom pobudzenia przy zachowanej odczuwanej przyjemności ze stymulacji seksualnej, ale jednoczesny brak seksualnej reakcji genitalnej (powiększenie sromu, lubrykacja).</a:t>
            </a:r>
          </a:p>
        </p:txBody>
      </p:sp>
    </p:spTree>
    <p:extLst>
      <p:ext uri="{BB962C8B-B14F-4D97-AF65-F5344CB8AC3E}">
        <p14:creationId xmlns:p14="http://schemas.microsoft.com/office/powerpoint/2010/main" val="8008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Zespół przetrwałego pobudzenia seksualnego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Spontaniczne</a:t>
            </a:r>
            <a:r>
              <a:rPr lang="pl-PL" dirty="0"/>
              <a:t>, natrętne i niechciane pobudzenie genitalne (mrowienie, wibracje, pulsowanie). </a:t>
            </a:r>
            <a:endParaRPr lang="pl-PL" dirty="0" smtClean="0"/>
          </a:p>
          <a:p>
            <a:r>
              <a:rPr lang="pl-PL" dirty="0" smtClean="0"/>
              <a:t>Pobudzenie </a:t>
            </a:r>
            <a:r>
              <a:rPr lang="pl-PL" dirty="0"/>
              <a:t>to jest niezwiązane z subiektywnym odczuciem seksualnego zainteresowania i pożądania, może się pojawiać samoistnie bądź być wywołane przez bodźce seksualne, jak i </a:t>
            </a:r>
            <a:r>
              <a:rPr lang="pl-PL" dirty="0" err="1"/>
              <a:t>nieseksualne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 smtClean="0"/>
              <a:t>Napięcie </a:t>
            </a:r>
            <a:r>
              <a:rPr lang="pl-PL" dirty="0"/>
              <a:t>seksualne nie jest rozładowywane przeżywanymi orgazmem/orgazmami. </a:t>
            </a:r>
            <a:endParaRPr lang="pl-PL" dirty="0" smtClean="0"/>
          </a:p>
          <a:p>
            <a:r>
              <a:rPr lang="pl-PL" dirty="0" smtClean="0"/>
              <a:t>Świadomość </a:t>
            </a:r>
            <a:r>
              <a:rPr lang="pl-PL" dirty="0"/>
              <a:t>subiektywnego podniecenia jest typowa, ale nie zawsze nieprzyjemna i może utrzymywać się przez długi okres (godzinami, dniami, miesiącami).</a:t>
            </a:r>
          </a:p>
        </p:txBody>
      </p:sp>
    </p:spTree>
    <p:extLst>
      <p:ext uri="{BB962C8B-B14F-4D97-AF65-F5344CB8AC3E}">
        <p14:creationId xmlns:p14="http://schemas.microsoft.com/office/powerpoint/2010/main" val="177283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Zaburzenia orgazmu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Dyspareunia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Pomimo </a:t>
            </a:r>
            <a:r>
              <a:rPr lang="pl-PL" dirty="0"/>
              <a:t>subiektywnie odczuwanego silnego podniecenia/pobudzenia, orgazm albo nie występuje albo jego intensywność jest minimalna lub jest znacznie opóźniony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Ból </a:t>
            </a:r>
            <a:r>
              <a:rPr lang="pl-PL" dirty="0"/>
              <a:t>w czasie stosunku lub próby penetracji pochwy. Obejmuje dyspareunię nieorganiczną Może być spowodowana miejscowym stanem patologicznym lub czynnikami psychologicznymi (ważną rolę odgrywają czynniki emocjonalne).</a:t>
            </a:r>
          </a:p>
        </p:txBody>
      </p:sp>
    </p:spTree>
    <p:extLst>
      <p:ext uri="{BB962C8B-B14F-4D97-AF65-F5344CB8AC3E}">
        <p14:creationId xmlns:p14="http://schemas.microsoft.com/office/powerpoint/2010/main" val="351635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Pochwica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Skurcz </a:t>
            </a:r>
            <a:r>
              <a:rPr lang="pl-PL" dirty="0"/>
              <a:t>mięśni otaczających pochwę powodujący zamknięcie wejścia do pochwy</a:t>
            </a:r>
            <a:r>
              <a:rPr lang="pl-PL" dirty="0" smtClean="0"/>
              <a:t>.</a:t>
            </a:r>
          </a:p>
          <a:p>
            <a:r>
              <a:rPr lang="pl-PL" dirty="0" smtClean="0"/>
              <a:t>Pojawia </a:t>
            </a:r>
            <a:r>
              <a:rPr lang="pl-PL" dirty="0"/>
              <a:t>się często jako foniczna reakcja unikania i antycypacja lęku, bólu wraz z mimowolnym skurczem mięśni. </a:t>
            </a:r>
            <a:endParaRPr lang="pl-PL" dirty="0" smtClean="0"/>
          </a:p>
          <a:p>
            <a:r>
              <a:rPr lang="pl-PL" dirty="0" smtClean="0"/>
              <a:t>Nieprawidłowości </a:t>
            </a:r>
            <a:r>
              <a:rPr lang="pl-PL" dirty="0"/>
              <a:t>w budowie oraz inne fizykalne powinny zostać wykluczone jeśli bierze się pod uwagę to rozpoznanie.</a:t>
            </a:r>
          </a:p>
        </p:txBody>
      </p:sp>
    </p:spTree>
    <p:extLst>
      <p:ext uri="{BB962C8B-B14F-4D97-AF65-F5344CB8AC3E}">
        <p14:creationId xmlns:p14="http://schemas.microsoft.com/office/powerpoint/2010/main" val="239487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Czynniki </a:t>
            </a:r>
            <a:r>
              <a:rPr lang="pl-PL" dirty="0"/>
              <a:t>sprzyjające rozwojowi seksualnych dysfunkcji u kobiet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Biologiczne </a:t>
            </a:r>
            <a:r>
              <a:rPr lang="pl-PL" dirty="0" smtClean="0"/>
              <a:t> </a:t>
            </a:r>
          </a:p>
          <a:p>
            <a:r>
              <a:rPr lang="pl-PL" dirty="0" smtClean="0"/>
              <a:t>Zaburzenia </a:t>
            </a:r>
            <a:r>
              <a:rPr lang="pl-PL" dirty="0" err="1"/>
              <a:t>endokrynne</a:t>
            </a:r>
            <a:r>
              <a:rPr lang="pl-PL" dirty="0"/>
              <a:t> (</a:t>
            </a:r>
            <a:r>
              <a:rPr lang="pl-PL" dirty="0" err="1"/>
              <a:t>hypoandrogenizm</a:t>
            </a:r>
            <a:r>
              <a:rPr lang="pl-PL" dirty="0"/>
              <a:t>, </a:t>
            </a:r>
            <a:r>
              <a:rPr lang="pl-PL" dirty="0" err="1"/>
              <a:t>hypoestrogenizm</a:t>
            </a:r>
            <a:r>
              <a:rPr lang="pl-PL" dirty="0"/>
              <a:t>, </a:t>
            </a:r>
            <a:r>
              <a:rPr lang="pl-PL" dirty="0" err="1"/>
              <a:t>hyperprolaktemia</a:t>
            </a:r>
            <a:r>
              <a:rPr lang="pl-PL" dirty="0"/>
              <a:t>, zaburzona praca nadnerczy, choroby tarczycy, cukrzyca) </a:t>
            </a:r>
          </a:p>
          <a:p>
            <a:r>
              <a:rPr lang="pl-PL" dirty="0" smtClean="0"/>
              <a:t>Przewlekła </a:t>
            </a:r>
            <a:r>
              <a:rPr lang="pl-PL" dirty="0"/>
              <a:t>kandydoza sromu i/lub zapalenie pęcherza moczowego </a:t>
            </a:r>
          </a:p>
          <a:p>
            <a:r>
              <a:rPr lang="pl-PL" dirty="0" smtClean="0"/>
              <a:t>Zapalenie </a:t>
            </a:r>
            <a:r>
              <a:rPr lang="pl-PL" dirty="0"/>
              <a:t>dna miednicy: pierwotne lub nabyte </a:t>
            </a:r>
          </a:p>
          <a:p>
            <a:r>
              <a:rPr lang="pl-PL" dirty="0" smtClean="0"/>
              <a:t>Długotrwałe </a:t>
            </a:r>
            <a:r>
              <a:rPr lang="pl-PL" dirty="0"/>
              <a:t>przyjmowanie hormonów płciowych, leków sterydowych lub innych farmaceutyków wpływających na poziomy neurotransmiterów </a:t>
            </a:r>
            <a:endParaRPr lang="pl-PL" dirty="0" smtClean="0"/>
          </a:p>
          <a:p>
            <a:r>
              <a:rPr lang="pl-PL" dirty="0" smtClean="0"/>
              <a:t>Choroby </a:t>
            </a:r>
            <a:r>
              <a:rPr lang="pl-PL" dirty="0"/>
              <a:t>przewlekłe (m. </a:t>
            </a:r>
            <a:r>
              <a:rPr lang="pl-PL" dirty="0" err="1"/>
              <a:t>in.kardiologiczne</a:t>
            </a:r>
            <a:r>
              <a:rPr lang="pl-PL" dirty="0"/>
              <a:t>, neurologiczne, psychiatryczne) </a:t>
            </a:r>
          </a:p>
          <a:p>
            <a:r>
              <a:rPr lang="pl-PL" dirty="0" err="1" smtClean="0"/>
              <a:t>Endometrioza</a:t>
            </a:r>
            <a:r>
              <a:rPr lang="pl-PL" dirty="0" smtClean="0"/>
              <a:t> </a:t>
            </a:r>
            <a:r>
              <a:rPr lang="pl-PL" dirty="0"/>
              <a:t>sprzyjająca jatrogennej menopauzie i dyspareunia </a:t>
            </a:r>
          </a:p>
          <a:p>
            <a:r>
              <a:rPr lang="pl-PL" dirty="0" smtClean="0"/>
              <a:t>Pozostałe </a:t>
            </a:r>
            <a:r>
              <a:rPr lang="pl-PL" dirty="0"/>
              <a:t>i uporczywie nawracające czynniki np. dyspareunia/przewlekły ból związany z </a:t>
            </a:r>
            <a:r>
              <a:rPr lang="pl-PL" dirty="0" err="1"/>
              <a:t>endometriozą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64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Czynniki sprzyjające rozwojowi seksualnych dysfunkcji u kobiet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Psychoseksualne 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Nieadekwatny/opóźniony </a:t>
            </a:r>
            <a:r>
              <a:rPr lang="pl-PL" dirty="0"/>
              <a:t>rozwój psychoseksualny </a:t>
            </a:r>
            <a:r>
              <a:rPr lang="pl-PL" dirty="0" smtClean="0"/>
              <a:t>•</a:t>
            </a:r>
          </a:p>
          <a:p>
            <a:r>
              <a:rPr lang="pl-PL" dirty="0" smtClean="0"/>
              <a:t>Zaburzenia </a:t>
            </a:r>
            <a:r>
              <a:rPr lang="pl-PL" dirty="0"/>
              <a:t>osobowości typu </a:t>
            </a:r>
            <a:r>
              <a:rPr lang="pl-PL" dirty="0" err="1"/>
              <a:t>borderline</a:t>
            </a:r>
            <a:r>
              <a:rPr lang="pl-PL" dirty="0"/>
              <a:t> </a:t>
            </a:r>
          </a:p>
          <a:p>
            <a:r>
              <a:rPr lang="pl-PL" dirty="0" smtClean="0"/>
              <a:t>Negatywne </a:t>
            </a:r>
            <a:r>
              <a:rPr lang="pl-PL" dirty="0"/>
              <a:t>doświadczenia seksualne: przemoc, wykorzystanie </a:t>
            </a:r>
          </a:p>
          <a:p>
            <a:r>
              <a:rPr lang="pl-PL" dirty="0" smtClean="0"/>
              <a:t>Negatywny </a:t>
            </a:r>
            <a:r>
              <a:rPr lang="pl-PL" dirty="0"/>
              <a:t>obraz własnego ciała lub zbytnie przywiązywanie wagi do wyglądu zewnętrznego </a:t>
            </a:r>
          </a:p>
          <a:p>
            <a:r>
              <a:rPr lang="pl-PL" dirty="0" smtClean="0"/>
              <a:t>Zaburzenia </a:t>
            </a:r>
            <a:r>
              <a:rPr lang="pl-PL" dirty="0"/>
              <a:t>afektywne (dystymia, depresja, mania) i zaburzenia lękowe </a:t>
            </a:r>
          </a:p>
          <a:p>
            <a:r>
              <a:rPr lang="pl-PL" dirty="0" smtClean="0"/>
              <a:t>Nieefektywne </a:t>
            </a:r>
            <a:r>
              <a:rPr lang="pl-PL" dirty="0"/>
              <a:t>strategie radzenia sobie z trudnościami </a:t>
            </a:r>
          </a:p>
          <a:p>
            <a:r>
              <a:rPr lang="pl-PL" dirty="0" smtClean="0"/>
              <a:t>Brak </a:t>
            </a:r>
            <a:r>
              <a:rPr lang="pl-PL" dirty="0"/>
              <a:t>prawidłowej wiedzy/edukacji seksualnej</a:t>
            </a:r>
          </a:p>
        </p:txBody>
      </p:sp>
    </p:spTree>
    <p:extLst>
      <p:ext uri="{BB962C8B-B14F-4D97-AF65-F5344CB8AC3E}">
        <p14:creationId xmlns:p14="http://schemas.microsoft.com/office/powerpoint/2010/main" val="305648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Czynniki sprzyjające rozwojowi seksualnych dysfunkcji u kobiet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Kontekstualne </a:t>
            </a:r>
            <a:endParaRPr lang="pl-PL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Etniczne/religijne/kulturowe </a:t>
            </a:r>
            <a:r>
              <a:rPr lang="pl-PL" dirty="0"/>
              <a:t>przekonania, oczekiwania i ograniczenia dotyczące seksualności </a:t>
            </a:r>
          </a:p>
          <a:p>
            <a:r>
              <a:rPr lang="pl-PL" dirty="0" smtClean="0"/>
              <a:t>Ambiwalencja </a:t>
            </a:r>
            <a:r>
              <a:rPr lang="pl-PL" dirty="0"/>
              <a:t>względem aktywności seksualnej gdy nie jest się w trwałym związku </a:t>
            </a:r>
          </a:p>
          <a:p>
            <a:r>
              <a:rPr lang="pl-PL" dirty="0" smtClean="0"/>
              <a:t>Negatywne </a:t>
            </a:r>
            <a:r>
              <a:rPr lang="pl-PL" dirty="0"/>
              <a:t>przekonania odnośnie kobiecych metod antykoncepcji </a:t>
            </a:r>
          </a:p>
          <a:p>
            <a:r>
              <a:rPr lang="pl-PL" dirty="0" smtClean="0"/>
              <a:t>Niski </a:t>
            </a:r>
            <a:r>
              <a:rPr lang="pl-PL" dirty="0"/>
              <a:t>status społeczno-ekonomiczny </a:t>
            </a:r>
            <a:endParaRPr lang="pl-PL" dirty="0" smtClean="0"/>
          </a:p>
          <a:p>
            <a:r>
              <a:rPr lang="pl-PL" dirty="0" smtClean="0"/>
              <a:t>Słabszy </a:t>
            </a:r>
            <a:r>
              <a:rPr lang="pl-PL" dirty="0"/>
              <a:t>dostęp do fachowej pomocy medycznej i psychologicznej </a:t>
            </a:r>
          </a:p>
          <a:p>
            <a:r>
              <a:rPr lang="pl-PL" dirty="0" smtClean="0"/>
              <a:t>Brak </a:t>
            </a:r>
            <a:r>
              <a:rPr lang="pl-PL" dirty="0"/>
              <a:t>sieci wsparcia</a:t>
            </a:r>
          </a:p>
        </p:txBody>
      </p:sp>
    </p:spTree>
    <p:extLst>
      <p:ext uri="{BB962C8B-B14F-4D97-AF65-F5344CB8AC3E}">
        <p14:creationId xmlns:p14="http://schemas.microsoft.com/office/powerpoint/2010/main" val="73012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dirty="0" smtClean="0"/>
              <a:t>Czynniki </a:t>
            </a:r>
            <a:r>
              <a:rPr lang="pl-PL" sz="3600" dirty="0"/>
              <a:t>bezpośrednie, wywołujące rozwój seksualnych zaburzeń u kobiet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893828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Biologiczne</a:t>
            </a:r>
            <a:endParaRPr lang="pl-PL" dirty="0"/>
          </a:p>
          <a:p>
            <a:r>
              <a:rPr lang="pl-PL" dirty="0" smtClean="0"/>
              <a:t> </a:t>
            </a:r>
            <a:r>
              <a:rPr lang="pl-PL" dirty="0"/>
              <a:t>Negatywne zdarzenia dotyczące płodności (niechciane ciąże, aborcja, traumatyczny porów z uszkodzeniem dna miednicy, problemy z opieką nad noworodkiem, bezpłodność) </a:t>
            </a:r>
          </a:p>
          <a:p>
            <a:r>
              <a:rPr lang="pl-PL" dirty="0" smtClean="0"/>
              <a:t>Depresja </a:t>
            </a:r>
            <a:r>
              <a:rPr lang="pl-PL" dirty="0"/>
              <a:t>poporodowa </a:t>
            </a:r>
          </a:p>
          <a:p>
            <a:r>
              <a:rPr lang="pl-PL" dirty="0" smtClean="0"/>
              <a:t>Zapalenie </a:t>
            </a:r>
            <a:r>
              <a:rPr lang="pl-PL" dirty="0"/>
              <a:t>sromu i pochwy/choroby weneryczne </a:t>
            </a:r>
          </a:p>
          <a:p>
            <a:r>
              <a:rPr lang="pl-PL" dirty="0" smtClean="0"/>
              <a:t>Seksualne </a:t>
            </a:r>
            <a:r>
              <a:rPr lang="pl-PL" dirty="0"/>
              <a:t>zaburzenia związane z silnym bólem </a:t>
            </a:r>
          </a:p>
          <a:p>
            <a:r>
              <a:rPr lang="pl-PL" dirty="0" smtClean="0"/>
              <a:t>Menopauza </a:t>
            </a:r>
            <a:r>
              <a:rPr lang="pl-PL" dirty="0"/>
              <a:t>przed ukończeniem 40 roku życia (POF: </a:t>
            </a:r>
            <a:r>
              <a:rPr lang="pl-PL" dirty="0" err="1"/>
              <a:t>Premature</a:t>
            </a:r>
            <a:r>
              <a:rPr lang="pl-PL" dirty="0"/>
              <a:t> Ovaria </a:t>
            </a:r>
            <a:r>
              <a:rPr lang="pl-PL" dirty="0" err="1"/>
              <a:t>Failure</a:t>
            </a:r>
            <a:r>
              <a:rPr lang="pl-PL" dirty="0" smtClean="0"/>
              <a:t>)</a:t>
            </a:r>
          </a:p>
          <a:p>
            <a:r>
              <a:rPr lang="pl-PL" dirty="0" smtClean="0"/>
              <a:t>Przedwczesna </a:t>
            </a:r>
            <a:r>
              <a:rPr lang="pl-PL" dirty="0"/>
              <a:t>menopauza między 40 a 45 rokiem życia </a:t>
            </a:r>
            <a:r>
              <a:rPr lang="pl-PL" dirty="0" smtClean="0"/>
              <a:t>•</a:t>
            </a:r>
          </a:p>
          <a:p>
            <a:r>
              <a:rPr lang="pl-PL" dirty="0" smtClean="0"/>
              <a:t>Menopauza </a:t>
            </a:r>
            <a:r>
              <a:rPr lang="pl-PL" dirty="0"/>
              <a:t>w następstwie biologicznej lub chirurgicznej interwencji (spadek androgenów, inne towarzyszące zaburzenia i choroby) </a:t>
            </a:r>
          </a:p>
          <a:p>
            <a:r>
              <a:rPr lang="pl-PL" dirty="0" smtClean="0"/>
              <a:t>Poważne </a:t>
            </a:r>
            <a:r>
              <a:rPr lang="pl-PL" dirty="0"/>
              <a:t>i przetrwałe symptomy menopauzy mające wpływ na ogólne samopoczucie </a:t>
            </a:r>
          </a:p>
          <a:p>
            <a:r>
              <a:rPr lang="pl-PL" dirty="0" smtClean="0"/>
              <a:t>Aktualne </a:t>
            </a:r>
            <a:r>
              <a:rPr lang="pl-PL" dirty="0"/>
              <a:t>schorzenia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/>
              <a:t>Aktualnie przyjmowane leki </a:t>
            </a:r>
          </a:p>
          <a:p>
            <a:r>
              <a:rPr lang="pl-PL" dirty="0" smtClean="0"/>
              <a:t>Uzależnienie </a:t>
            </a:r>
            <a:r>
              <a:rPr lang="pl-PL" dirty="0"/>
              <a:t>od substancji psychoaktywnych (przeważnie od alkoholu)</a:t>
            </a:r>
          </a:p>
        </p:txBody>
      </p:sp>
    </p:spTree>
    <p:extLst>
      <p:ext uri="{BB962C8B-B14F-4D97-AF65-F5344CB8AC3E}">
        <p14:creationId xmlns:p14="http://schemas.microsoft.com/office/powerpoint/2010/main" val="40794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Czynniki bezpośrednie, wywołujące rozwój seksualnych zaburzeń u kobiet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Psychoseksualne </a:t>
            </a:r>
          </a:p>
          <a:p>
            <a:r>
              <a:rPr lang="pl-PL" dirty="0" smtClean="0"/>
              <a:t>Utrata </a:t>
            </a:r>
            <a:r>
              <a:rPr lang="pl-PL" dirty="0"/>
              <a:t>miłości ze strony partnera lub spadek uczuć wobec partnera </a:t>
            </a:r>
          </a:p>
          <a:p>
            <a:r>
              <a:rPr lang="pl-PL" dirty="0" smtClean="0"/>
              <a:t>Nieprzyjemne</a:t>
            </a:r>
            <a:r>
              <a:rPr lang="pl-PL" dirty="0"/>
              <a:t>, poniżające doświadczenie seksualne • Zaburzenia afektywne i lękowe </a:t>
            </a:r>
          </a:p>
          <a:p>
            <a:r>
              <a:rPr lang="pl-PL" dirty="0" smtClean="0"/>
              <a:t>Spadek </a:t>
            </a:r>
            <a:r>
              <a:rPr lang="pl-PL" dirty="0"/>
              <a:t>płodności i poczucia pełnowartościowości jako kobieta</a:t>
            </a:r>
          </a:p>
        </p:txBody>
      </p:sp>
    </p:spTree>
    <p:extLst>
      <p:ext uri="{BB962C8B-B14F-4D97-AF65-F5344CB8AC3E}">
        <p14:creationId xmlns:p14="http://schemas.microsoft.com/office/powerpoint/2010/main" val="303494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Czynniki bezpośrednie, wywołujące rozwój seksualnych zaburzeń u kobiet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Kontekstualne </a:t>
            </a:r>
          </a:p>
          <a:p>
            <a:r>
              <a:rPr lang="pl-PL" dirty="0" smtClean="0"/>
              <a:t>Konfliktowy </a:t>
            </a:r>
            <a:r>
              <a:rPr lang="pl-PL" dirty="0"/>
              <a:t>związek </a:t>
            </a:r>
          </a:p>
          <a:p>
            <a:r>
              <a:rPr lang="pl-PL" dirty="0" smtClean="0"/>
              <a:t>Stresory </a:t>
            </a:r>
            <a:r>
              <a:rPr lang="pl-PL" dirty="0"/>
              <a:t>obecne w cyklu życia (np. choroby dzieci, rozwód, separacja, niewierność partnera itp.) </a:t>
            </a:r>
          </a:p>
          <a:p>
            <a:r>
              <a:rPr lang="pl-PL" dirty="0" smtClean="0"/>
              <a:t>Strata </a:t>
            </a:r>
            <a:r>
              <a:rPr lang="pl-PL" dirty="0"/>
              <a:t>lub śmierć członka rodzina lub bliskiego przyjaciela </a:t>
            </a:r>
          </a:p>
          <a:p>
            <a:r>
              <a:rPr lang="pl-PL" dirty="0" smtClean="0"/>
              <a:t>Brak </a:t>
            </a:r>
            <a:r>
              <a:rPr lang="pl-PL" dirty="0"/>
              <a:t>dostępu do opieki medycznej i pomocy psychologicznej </a:t>
            </a:r>
          </a:p>
          <a:p>
            <a:r>
              <a:rPr lang="pl-PL" dirty="0" smtClean="0"/>
              <a:t>Trudności </a:t>
            </a:r>
            <a:r>
              <a:rPr lang="pl-PL" dirty="0"/>
              <a:t>finansowe</a:t>
            </a:r>
          </a:p>
        </p:txBody>
      </p:sp>
    </p:spTree>
    <p:extLst>
      <p:ext uri="{BB962C8B-B14F-4D97-AF65-F5344CB8AC3E}">
        <p14:creationId xmlns:p14="http://schemas.microsoft.com/office/powerpoint/2010/main" val="246618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Etapy rozwoju seksualnego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Stąd w rozwoju seksualnym </a:t>
            </a:r>
            <a:r>
              <a:rPr lang="pl-PL" dirty="0" smtClean="0"/>
              <a:t>można </a:t>
            </a:r>
            <a:r>
              <a:rPr lang="pl-PL" dirty="0"/>
              <a:t>wyróżnić trzy etapy, różne pod względem czasu trwania i zawartości: </a:t>
            </a:r>
            <a:endParaRPr lang="pl-PL" dirty="0" smtClean="0"/>
          </a:p>
          <a:p>
            <a:r>
              <a:rPr lang="pl-PL" dirty="0" smtClean="0"/>
              <a:t>Dzieciństwo</a:t>
            </a:r>
          </a:p>
          <a:p>
            <a:r>
              <a:rPr lang="pl-PL" dirty="0" smtClean="0"/>
              <a:t>dorastanie </a:t>
            </a:r>
          </a:p>
          <a:p>
            <a:r>
              <a:rPr lang="pl-PL" dirty="0" smtClean="0"/>
              <a:t>dorosłość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829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dirty="0"/>
              <a:t>Czynniki podtrzymujące i utrwalające zaburzenia seksualne u kobiet (mogące stanowić utrudnienie w procesie terapii</a:t>
            </a:r>
            <a:r>
              <a:rPr lang="pl-PL" sz="2400" dirty="0"/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18447" y="180304"/>
            <a:ext cx="6281873" cy="587150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Biologiczne</a:t>
            </a:r>
            <a:r>
              <a:rPr lang="pl-PL" dirty="0"/>
              <a:t> </a:t>
            </a:r>
          </a:p>
          <a:p>
            <a:r>
              <a:rPr lang="pl-PL" dirty="0" smtClean="0"/>
              <a:t>Błędy </a:t>
            </a:r>
            <a:r>
              <a:rPr lang="pl-PL" dirty="0"/>
              <a:t>diagnostyczne, w tym pominięcie istotnych czynników predyspozycji do powstania ZSK </a:t>
            </a:r>
          </a:p>
          <a:p>
            <a:r>
              <a:rPr lang="pl-PL" dirty="0" smtClean="0"/>
              <a:t>Nie </a:t>
            </a:r>
            <a:r>
              <a:rPr lang="pl-PL" dirty="0"/>
              <a:t>leczone lub nieprawidłowo leczone zaburzenia współwystępujące: </a:t>
            </a:r>
            <a:endParaRPr lang="pl-PL" dirty="0" smtClean="0"/>
          </a:p>
          <a:p>
            <a:pPr lvl="1"/>
            <a:r>
              <a:rPr lang="pl-PL" dirty="0" smtClean="0"/>
              <a:t>Fizyczne</a:t>
            </a:r>
            <a:r>
              <a:rPr lang="pl-PL" dirty="0"/>
              <a:t>: zmiany w obrębie dna miednicy </a:t>
            </a:r>
            <a:endParaRPr lang="pl-PL" dirty="0" smtClean="0"/>
          </a:p>
          <a:p>
            <a:pPr lvl="1"/>
            <a:r>
              <a:rPr lang="pl-PL" dirty="0" smtClean="0"/>
              <a:t>Urologiczne</a:t>
            </a:r>
            <a:r>
              <a:rPr lang="pl-PL" dirty="0"/>
              <a:t>: nietrzymanie moczu, wielomocz, obniżenie pęcherza moczowego, szyjki macicy lub odbytnicy </a:t>
            </a:r>
            <a:endParaRPr lang="pl-PL" dirty="0" smtClean="0"/>
          </a:p>
          <a:p>
            <a:pPr lvl="1"/>
            <a:r>
              <a:rPr lang="pl-PL" dirty="0" smtClean="0"/>
              <a:t>Proktologiczne</a:t>
            </a:r>
            <a:r>
              <a:rPr lang="pl-PL" dirty="0"/>
              <a:t>: zaparcia, pęknięcia, hemoroidy </a:t>
            </a:r>
            <a:endParaRPr lang="pl-PL" dirty="0" smtClean="0"/>
          </a:p>
          <a:p>
            <a:pPr lvl="1"/>
            <a:r>
              <a:rPr lang="pl-PL" dirty="0" smtClean="0"/>
              <a:t>Metaboliczne</a:t>
            </a:r>
            <a:r>
              <a:rPr lang="pl-PL" dirty="0"/>
              <a:t>: cukrzyca </a:t>
            </a:r>
            <a:endParaRPr lang="pl-PL" dirty="0" smtClean="0"/>
          </a:p>
          <a:p>
            <a:pPr lvl="1"/>
            <a:r>
              <a:rPr lang="pl-PL" dirty="0" smtClean="0"/>
              <a:t>Psychiatryczne</a:t>
            </a:r>
            <a:r>
              <a:rPr lang="pl-PL" dirty="0"/>
              <a:t>: depresja, zaburzenia lękowe (fobie, zespół lęku uogólnionego, napady paniki) </a:t>
            </a:r>
          </a:p>
          <a:p>
            <a:r>
              <a:rPr lang="pl-PL" dirty="0" smtClean="0"/>
              <a:t>Niewłaściwe </a:t>
            </a:r>
            <a:r>
              <a:rPr lang="pl-PL" dirty="0"/>
              <a:t>leczenie farmakologiczne </a:t>
            </a:r>
          </a:p>
          <a:p>
            <a:r>
              <a:rPr lang="pl-PL" dirty="0" smtClean="0"/>
              <a:t>Uzależnienia </a:t>
            </a:r>
          </a:p>
          <a:p>
            <a:r>
              <a:rPr lang="pl-PL" dirty="0" smtClean="0"/>
              <a:t> </a:t>
            </a:r>
            <a:r>
              <a:rPr lang="pl-PL" dirty="0"/>
              <a:t>Zmiany ogólnoustrojowe związane z chorobami przewlekłymi lub menopauzą: Hormonalne Naczyniowe Muskularne Neurologiczne Immunologiczne </a:t>
            </a:r>
          </a:p>
          <a:p>
            <a:r>
              <a:rPr lang="pl-PL" dirty="0" smtClean="0"/>
              <a:t>Przeciwwskazania </a:t>
            </a:r>
            <a:r>
              <a:rPr lang="pl-PL" dirty="0"/>
              <a:t>do terapii hormonalnej (zwłaszcza w okresie menopauzy)</a:t>
            </a:r>
          </a:p>
        </p:txBody>
      </p:sp>
    </p:spTree>
    <p:extLst>
      <p:ext uri="{BB962C8B-B14F-4D97-AF65-F5344CB8AC3E}">
        <p14:creationId xmlns:p14="http://schemas.microsoft.com/office/powerpoint/2010/main" val="282219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dirty="0"/>
              <a:t>Czynniki podtrzymujące i utrwalające zaburzenia seksualne u kobiet (mogące stanowić utrudnienie w procesie terapii</a:t>
            </a:r>
            <a:r>
              <a:rPr lang="pl-PL" sz="2000" dirty="0"/>
              <a:t>)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Psychoseksualne </a:t>
            </a:r>
          </a:p>
          <a:p>
            <a:r>
              <a:rPr lang="pl-PL" dirty="0" smtClean="0"/>
              <a:t>Obniżona </a:t>
            </a:r>
            <a:r>
              <a:rPr lang="pl-PL" dirty="0"/>
              <a:t>lub utrata pewności siebie jako atrakcyjnej seksualnie kobiety </a:t>
            </a:r>
          </a:p>
          <a:p>
            <a:r>
              <a:rPr lang="pl-PL" dirty="0" smtClean="0"/>
              <a:t>Lęk </a:t>
            </a:r>
          </a:p>
          <a:p>
            <a:r>
              <a:rPr lang="pl-PL" dirty="0" smtClean="0"/>
              <a:t>Stres </a:t>
            </a:r>
            <a:r>
              <a:rPr lang="pl-PL" dirty="0"/>
              <a:t>(osobisty, emocjonalny, związany ze związkiem, seksualny) </a:t>
            </a:r>
          </a:p>
          <a:p>
            <a:r>
              <a:rPr lang="pl-PL" dirty="0" smtClean="0"/>
              <a:t>Obniżone </a:t>
            </a:r>
            <a:r>
              <a:rPr lang="pl-PL" dirty="0"/>
              <a:t>zainteresowanie partnerem, jako obiektem pożądania </a:t>
            </a:r>
          </a:p>
          <a:p>
            <a:r>
              <a:rPr lang="pl-PL" dirty="0" smtClean="0"/>
              <a:t>Spadek </a:t>
            </a:r>
            <a:r>
              <a:rPr lang="pl-PL" dirty="0"/>
              <a:t>zaangażowania w związek (spadek siły uczucia)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/>
              <a:t>Zaburzenia afektywne (depresja i/lub lęk) </a:t>
            </a:r>
          </a:p>
          <a:p>
            <a:r>
              <a:rPr lang="pl-PL" dirty="0" smtClean="0"/>
              <a:t>Negatywny </a:t>
            </a:r>
            <a:r>
              <a:rPr lang="pl-PL" dirty="0"/>
              <a:t>stosunek do okresu przekwitania i związanych z nim zmian </a:t>
            </a:r>
          </a:p>
          <a:p>
            <a:r>
              <a:rPr lang="pl-PL" dirty="0" smtClean="0"/>
              <a:t>Niezadowolenie </a:t>
            </a:r>
            <a:r>
              <a:rPr lang="pl-PL" dirty="0"/>
              <a:t>z siebie: negatywny obraz ciała np. kształtu ciała, wagi, zmarszczek, obniżenie sprawności fizycznej </a:t>
            </a:r>
          </a:p>
        </p:txBody>
      </p:sp>
    </p:spTree>
    <p:extLst>
      <p:ext uri="{BB962C8B-B14F-4D97-AF65-F5344CB8AC3E}">
        <p14:creationId xmlns:p14="http://schemas.microsoft.com/office/powerpoint/2010/main" val="58960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dirty="0"/>
              <a:t>Czynniki podtrzymujące i utrwalające zaburzenia seksualne u kobiet (mogące stanowić utrudnienie w procesie terapii</a:t>
            </a:r>
            <a:r>
              <a:rPr lang="pl-PL" sz="2000" dirty="0"/>
              <a:t>)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Kontekstualne </a:t>
            </a:r>
          </a:p>
          <a:p>
            <a:r>
              <a:rPr lang="pl-PL" dirty="0" smtClean="0"/>
              <a:t>Nieprawidłowa </a:t>
            </a:r>
            <a:r>
              <a:rPr lang="pl-PL" dirty="0"/>
              <a:t>diagnostyka: omijanie tematu ZSK przez lekarzy i innych specjalistów w rozmowie z pacjentką </a:t>
            </a:r>
          </a:p>
          <a:p>
            <a:r>
              <a:rPr lang="pl-PL" dirty="0" smtClean="0"/>
              <a:t>Brak </a:t>
            </a:r>
            <a:r>
              <a:rPr lang="pl-PL" dirty="0"/>
              <a:t>dostępu do opieki medycznej i psychologicznej </a:t>
            </a:r>
          </a:p>
          <a:p>
            <a:r>
              <a:rPr lang="pl-PL" dirty="0" smtClean="0"/>
              <a:t>Problemy </a:t>
            </a:r>
            <a:r>
              <a:rPr lang="pl-PL" dirty="0"/>
              <a:t>zdrowotne partnera: ogólne, seksualne lub psychologiczne </a:t>
            </a:r>
          </a:p>
          <a:p>
            <a:r>
              <a:rPr lang="pl-PL" dirty="0" smtClean="0"/>
              <a:t>Trwający </a:t>
            </a:r>
            <a:r>
              <a:rPr lang="pl-PL" dirty="0"/>
              <a:t>konflikt z partnerem lub innymi ważnymi członkami rodziny </a:t>
            </a:r>
          </a:p>
          <a:p>
            <a:r>
              <a:rPr lang="pl-PL" dirty="0" smtClean="0"/>
              <a:t>Czynniki </a:t>
            </a:r>
            <a:r>
              <a:rPr lang="pl-PL" dirty="0"/>
              <a:t>środowiskowe (brak prywatności, brak czasu)</a:t>
            </a:r>
          </a:p>
        </p:txBody>
      </p:sp>
    </p:spTree>
    <p:extLst>
      <p:ext uri="{BB962C8B-B14F-4D97-AF65-F5344CB8AC3E}">
        <p14:creationId xmlns:p14="http://schemas.microsoft.com/office/powerpoint/2010/main" val="136360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Rozmowa z pacjentką o kwestiach związanych z życiem seksualnym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18447" y="373487"/>
            <a:ext cx="6281873" cy="6349285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Bądź empatyczny, bez względu na to jak bardzo natarczywa/napastliwa/wzburzona jest pacjentka </a:t>
            </a:r>
            <a:endParaRPr lang="pl-PL" dirty="0" smtClean="0"/>
          </a:p>
          <a:p>
            <a:r>
              <a:rPr lang="pl-PL" dirty="0" smtClean="0"/>
              <a:t>Używaj </a:t>
            </a:r>
            <a:r>
              <a:rPr lang="pl-PL" dirty="0"/>
              <a:t>prostego języka, zrozumiałej terminologii </a:t>
            </a:r>
            <a:endParaRPr lang="pl-PL" dirty="0" smtClean="0"/>
          </a:p>
          <a:p>
            <a:r>
              <a:rPr lang="pl-PL" dirty="0" smtClean="0"/>
              <a:t>Bądź </a:t>
            </a:r>
            <a:r>
              <a:rPr lang="pl-PL" dirty="0"/>
              <a:t>uważny na moment w którym możesz zadać pytanie odnoszące się do tego, co wzbudza w pacjentce najsilniejsze emocje </a:t>
            </a:r>
            <a:endParaRPr lang="pl-PL" dirty="0" smtClean="0"/>
          </a:p>
          <a:p>
            <a:r>
              <a:rPr lang="pl-PL" dirty="0" smtClean="0"/>
              <a:t>Bądź </a:t>
            </a:r>
            <a:r>
              <a:rPr lang="pl-PL" dirty="0"/>
              <a:t>uważny na niewerbalne wygnały świadczące o dyskomforcie lub zawstydzeniu pacjentki </a:t>
            </a:r>
            <a:endParaRPr lang="pl-PL" dirty="0" smtClean="0"/>
          </a:p>
          <a:p>
            <a:r>
              <a:rPr lang="pl-PL" dirty="0" smtClean="0"/>
              <a:t>Bądź </a:t>
            </a:r>
            <a:r>
              <a:rPr lang="pl-PL" dirty="0"/>
              <a:t>uważny na słowa, które same w sobie wywołuję silną reakcję emocjonalną np. gwałt, </a:t>
            </a:r>
            <a:r>
              <a:rPr lang="pl-PL" dirty="0" smtClean="0"/>
              <a:t>aborcja</a:t>
            </a:r>
          </a:p>
          <a:p>
            <a:r>
              <a:rPr lang="pl-PL" dirty="0" smtClean="0"/>
              <a:t> </a:t>
            </a:r>
            <a:r>
              <a:rPr lang="pl-PL" dirty="0"/>
              <a:t>Jeśli nie masz pewności co do orientacji seksualnej pacjentki, staraj się używać słów, dając możliwość wyboru np. „Czy rozmawiała Pani ze swoim partnerem lub partnerką?” </a:t>
            </a:r>
            <a:endParaRPr lang="pl-PL" dirty="0" smtClean="0"/>
          </a:p>
          <a:p>
            <a:r>
              <a:rPr lang="pl-PL" dirty="0" smtClean="0"/>
              <a:t>Wyjaśniaj </a:t>
            </a:r>
            <a:r>
              <a:rPr lang="pl-PL" dirty="0"/>
              <a:t>i uzasadniaj swoje pytania 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czasie badania lekarskiego ucz, pokazuj, dbaj o poczucie </a:t>
            </a:r>
            <a:r>
              <a:rPr lang="pl-PL" dirty="0" smtClean="0"/>
              <a:t>bezpieczeństwa</a:t>
            </a:r>
          </a:p>
          <a:p>
            <a:r>
              <a:rPr lang="pl-PL" dirty="0" smtClean="0"/>
              <a:t> </a:t>
            </a:r>
            <a:r>
              <a:rPr lang="pl-PL" dirty="0"/>
              <a:t>Jasno wytłumacz w jaki sposób rozluźnić mięśnie dna miednicy przez badaniem: urologicznym, ginekologicznym, proktologicznym </a:t>
            </a:r>
            <a:endParaRPr lang="pl-PL" dirty="0" smtClean="0"/>
          </a:p>
          <a:p>
            <a:r>
              <a:rPr lang="pl-PL" dirty="0" smtClean="0"/>
              <a:t>Staraj </a:t>
            </a:r>
            <a:r>
              <a:rPr lang="pl-PL" dirty="0"/>
              <a:t>się pomóc na tyle na ile pozwalają ci twoje kwalifikacje i na ile czujesz się komfortowo: zasugeruj wizytę u specjalisty, jeśli uznasz to za konieczne </a:t>
            </a:r>
          </a:p>
        </p:txBody>
      </p:sp>
    </p:spTree>
    <p:extLst>
      <p:ext uri="{BB962C8B-B14F-4D97-AF65-F5344CB8AC3E}">
        <p14:creationId xmlns:p14="http://schemas.microsoft.com/office/powerpoint/2010/main" val="377476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1791</TotalTime>
  <Words>5783</Words>
  <Application>Microsoft Office PowerPoint</Application>
  <PresentationFormat>Panoramiczny</PresentationFormat>
  <Paragraphs>650</Paragraphs>
  <Slides>93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93</vt:i4>
      </vt:variant>
    </vt:vector>
  </HeadingPairs>
  <TitlesOfParts>
    <vt:vector size="98" baseType="lpstr">
      <vt:lpstr>Calibri</vt:lpstr>
      <vt:lpstr>Calibri Light</vt:lpstr>
      <vt:lpstr>Rockwell</vt:lpstr>
      <vt:lpstr>Wingdings</vt:lpstr>
      <vt:lpstr>Atlas</vt:lpstr>
      <vt:lpstr>Problemy życia seksualnego </vt:lpstr>
      <vt:lpstr>Definicja </vt:lpstr>
      <vt:lpstr>Seksualność </vt:lpstr>
      <vt:lpstr>Rozwój seksualny </vt:lpstr>
      <vt:lpstr>Model wychowania seksualnego</vt:lpstr>
      <vt:lpstr>Model permisywny </vt:lpstr>
      <vt:lpstr>Model restrykcyjny </vt:lpstr>
      <vt:lpstr>Model złotego środka</vt:lpstr>
      <vt:lpstr>Etapy rozwoju seksualnego</vt:lpstr>
      <vt:lpstr>Dzieciństwo </vt:lpstr>
      <vt:lpstr>Dzieciństwo </vt:lpstr>
      <vt:lpstr>Dzieciństwo </vt:lpstr>
      <vt:lpstr>Dzieciństwo </vt:lpstr>
      <vt:lpstr>Dzieciństwo </vt:lpstr>
      <vt:lpstr>Dzieciństwo </vt:lpstr>
      <vt:lpstr>Dzieciństwo </vt:lpstr>
      <vt:lpstr>Dorastanie </vt:lpstr>
      <vt:lpstr>Dorastanie</vt:lpstr>
      <vt:lpstr>Dorastanie</vt:lpstr>
      <vt:lpstr>Dorastanie </vt:lpstr>
      <vt:lpstr>Dorastanie</vt:lpstr>
      <vt:lpstr>Dorastanie </vt:lpstr>
      <vt:lpstr>Dorosłość</vt:lpstr>
      <vt:lpstr>Dorosłość</vt:lpstr>
      <vt:lpstr>Dorosłość</vt:lpstr>
      <vt:lpstr>Dorosłość</vt:lpstr>
      <vt:lpstr>Dorosłość</vt:lpstr>
      <vt:lpstr>Seksualność </vt:lpstr>
      <vt:lpstr>MODEL SELIGMANA ROZWOJU SEKSUALNOŚCI</vt:lpstr>
      <vt:lpstr>ORIENTACJE SEKSUALNE</vt:lpstr>
      <vt:lpstr>ORIENTACJE SEKSUALNE</vt:lpstr>
      <vt:lpstr>ROLE PłCIOWE</vt:lpstr>
      <vt:lpstr>ROLE PłCIOWE</vt:lpstr>
      <vt:lpstr>OBRAZ SEKSUALNOŚCI POLAKÓW</vt:lpstr>
      <vt:lpstr>OBRAZ SEKSUALNOŚCI POLAKÓW</vt:lpstr>
      <vt:lpstr>PROBLEMY ZWIĄZANE Z ŻYCIEM SEKSUALNYM</vt:lpstr>
      <vt:lpstr>Fizjologiczne aspekty seksualności </vt:lpstr>
      <vt:lpstr>Seksualność</vt:lpstr>
      <vt:lpstr>Aspekt ewolucyjny </vt:lpstr>
      <vt:lpstr>Rozdział seksualności od procesów rozmnażania </vt:lpstr>
      <vt:lpstr>Seksualność zwierząt i seksualność ludzi </vt:lpstr>
      <vt:lpstr>Seksualność zwierząt i seksualność człowieka </vt:lpstr>
      <vt:lpstr>Psychofizjologia seksualna </vt:lpstr>
      <vt:lpstr>Narzędzia badawcze </vt:lpstr>
      <vt:lpstr>Psychofizjologia seksualna-podstawowe terminy </vt:lpstr>
      <vt:lpstr>Potencja seksualna </vt:lpstr>
      <vt:lpstr>Pobudliwość seksualna </vt:lpstr>
      <vt:lpstr>Podniecenie seksualne </vt:lpstr>
      <vt:lpstr>Hormony a zachowanie seksualne kobiety </vt:lpstr>
      <vt:lpstr>Pozaseksualne motywy aktywności kobiet </vt:lpstr>
      <vt:lpstr>Wiek a zachowania seksualne mężczyzn </vt:lpstr>
      <vt:lpstr>Cykl reakcji seksualnych </vt:lpstr>
      <vt:lpstr>Reakcje seksualne </vt:lpstr>
      <vt:lpstr>Tempo przebiegu podniecenia seksualnego </vt:lpstr>
      <vt:lpstr>Faza podniecenia </vt:lpstr>
      <vt:lpstr>Psychofizjologia erekcji </vt:lpstr>
      <vt:lpstr>Faza podniecenia cd. </vt:lpstr>
      <vt:lpstr>Faza plateau </vt:lpstr>
      <vt:lpstr>Faza plateau cd </vt:lpstr>
      <vt:lpstr>Faza orgazmu </vt:lpstr>
      <vt:lpstr>Faza orgazmu cd </vt:lpstr>
      <vt:lpstr>Faza orgazmu cd </vt:lpstr>
      <vt:lpstr>Faza orgazmu cd</vt:lpstr>
      <vt:lpstr>Faza ustępowania podniecenia </vt:lpstr>
      <vt:lpstr>Faza ustępowania podniecenia cd </vt:lpstr>
      <vt:lpstr>Reakcje poza narządami płciowymi </vt:lpstr>
      <vt:lpstr>Psychofizjologia zaspokojenia seksualnego </vt:lpstr>
      <vt:lpstr>Psychofizjologia zaspokojenia seksualnego cd </vt:lpstr>
      <vt:lpstr>Klasyfikacje budowy genitalnej </vt:lpstr>
      <vt:lpstr>Klasyfikacje budowy genitalnej </vt:lpstr>
      <vt:lpstr>Zaburzenia życia seksualnego </vt:lpstr>
      <vt:lpstr>Zaburzenia życia seksualnego </vt:lpstr>
      <vt:lpstr>Zaburzenia życia seksualnego </vt:lpstr>
      <vt:lpstr>Zaburzenia życia seksualnego </vt:lpstr>
      <vt:lpstr>Zaburzenia życia seksualnego </vt:lpstr>
      <vt:lpstr>KLASYFIKACJA ZABURZEŃ SEKSUALNYCH KOBIET</vt:lpstr>
      <vt:lpstr>Zaburzenia pożądania u kobiet </vt:lpstr>
      <vt:lpstr>Awersja seksualna    Brak radosnego przeżywania </vt:lpstr>
      <vt:lpstr>Brak reakcji genitalnej </vt:lpstr>
      <vt:lpstr>Brak reakcji genitalnej wraz z zaburzeniem podniecenia </vt:lpstr>
      <vt:lpstr>Zespół przetrwałego pobudzenia seksualnego </vt:lpstr>
      <vt:lpstr>Zaburzenia orgazmu    Dyspareunia </vt:lpstr>
      <vt:lpstr>Pochwica</vt:lpstr>
      <vt:lpstr> Czynniki sprzyjające rozwojowi seksualnych dysfunkcji u kobiet  </vt:lpstr>
      <vt:lpstr>Czynniki sprzyjające rozwojowi seksualnych dysfunkcji u kobiet</vt:lpstr>
      <vt:lpstr>Czynniki sprzyjające rozwojowi seksualnych dysfunkcji u kobiet</vt:lpstr>
      <vt:lpstr>Czynniki bezpośrednie, wywołujące rozwój seksualnych zaburzeń u kobiet</vt:lpstr>
      <vt:lpstr>Czynniki bezpośrednie, wywołujące rozwój seksualnych zaburzeń u kobiet</vt:lpstr>
      <vt:lpstr>Czynniki bezpośrednie, wywołujące rozwój seksualnych zaburzeń u kobiet</vt:lpstr>
      <vt:lpstr>Czynniki podtrzymujące i utrwalające zaburzenia seksualne u kobiet (mogące stanowić utrudnienie w procesie terapii)</vt:lpstr>
      <vt:lpstr>Czynniki podtrzymujące i utrwalające zaburzenia seksualne u kobiet (mogące stanowić utrudnienie w procesie terapii)</vt:lpstr>
      <vt:lpstr>Czynniki podtrzymujące i utrwalające zaburzenia seksualne u kobiet (mogące stanowić utrudnienie w procesie terapii)</vt:lpstr>
      <vt:lpstr>Rozmowa z pacjentką o kwestiach związanych z życiem seksualnym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Problemy życia seksualnego</dc:title>
  <dc:creator>Beata</dc:creator>
  <cp:lastModifiedBy>Beata</cp:lastModifiedBy>
  <cp:revision>53</cp:revision>
  <dcterms:created xsi:type="dcterms:W3CDTF">2018-08-02T11:14:42Z</dcterms:created>
  <dcterms:modified xsi:type="dcterms:W3CDTF">2018-08-06T11:22:42Z</dcterms:modified>
</cp:coreProperties>
</file>